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9" r:id="rId6"/>
    <p:sldId id="278" r:id="rId7"/>
    <p:sldId id="293" r:id="rId8"/>
    <p:sldId id="267" r:id="rId9"/>
    <p:sldId id="287" r:id="rId10"/>
    <p:sldId id="288" r:id="rId11"/>
    <p:sldId id="289" r:id="rId12"/>
    <p:sldId id="265" r:id="rId13"/>
    <p:sldId id="283" r:id="rId14"/>
    <p:sldId id="285" r:id="rId15"/>
    <p:sldId id="268" r:id="rId16"/>
    <p:sldId id="279" r:id="rId17"/>
    <p:sldId id="281" r:id="rId18"/>
    <p:sldId id="290" r:id="rId19"/>
    <p:sldId id="280" r:id="rId20"/>
    <p:sldId id="291" r:id="rId21"/>
    <p:sldId id="292" r:id="rId22"/>
    <p:sldId id="282" r:id="rId23"/>
  </p:sldIdLst>
  <p:sldSz cx="18288000" cy="10287000"/>
  <p:notesSz cx="6858000" cy="9144000"/>
  <p:embeddedFontLst>
    <p:embeddedFont>
      <p:font typeface="Didact Gothic" panose="00000500000000000000" pitchFamily="2" charset="0"/>
      <p:regular r:id="rId25"/>
    </p:embeddedFont>
    <p:embeddedFont>
      <p:font typeface="Open Sans Light" panose="020B0306030504020204" pitchFamily="34"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9E1"/>
    <a:srgbClr val="F2F2F2"/>
    <a:srgbClr val="2F4E63"/>
    <a:srgbClr val="32435F"/>
    <a:srgbClr val="BDA6A1"/>
    <a:srgbClr val="999999"/>
    <a:srgbClr val="537791"/>
    <a:srgbClr val="D4C9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2846" autoAdjust="0"/>
  </p:normalViewPr>
  <p:slideViewPr>
    <p:cSldViewPr>
      <p:cViewPr varScale="1">
        <p:scale>
          <a:sx n="47" d="100"/>
          <a:sy n="47" d="100"/>
        </p:scale>
        <p:origin x="114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5456D-BDB7-4B7D-9DE1-B7ACF9F71C18}" type="datetimeFigureOut">
              <a:rPr lang="en-US" smtClean="0"/>
              <a:t>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29793-BC51-467E-9171-A1AA8B871C4A}" type="slidenum">
              <a:rPr lang="en-US" smtClean="0"/>
              <a:t>‹#›</a:t>
            </a:fld>
            <a:endParaRPr lang="en-US"/>
          </a:p>
        </p:txBody>
      </p:sp>
    </p:spTree>
    <p:extLst>
      <p:ext uri="{BB962C8B-B14F-4D97-AF65-F5344CB8AC3E}">
        <p14:creationId xmlns:p14="http://schemas.microsoft.com/office/powerpoint/2010/main" val="330773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rdl</a:t>
            </a:r>
            <a:r>
              <a:rPr lang="en-US" dirty="0"/>
              <a:t>  upload on  power bi service _&gt;  power bi  select </a:t>
            </a:r>
            <a:r>
              <a:rPr lang="en-US" dirty="0" err="1"/>
              <a:t>pajenated</a:t>
            </a:r>
            <a:r>
              <a:rPr lang="en-US" dirty="0"/>
              <a:t> report create report </a:t>
            </a:r>
            <a:r>
              <a:rPr lang="en-US" dirty="0" err="1"/>
              <a:t>acsses</a:t>
            </a:r>
            <a:r>
              <a:rPr lang="en-US" dirty="0"/>
              <a:t> </a:t>
            </a:r>
            <a:r>
              <a:rPr lang="ar-EG" dirty="0"/>
              <a:t> نختار الريبورت اللي موجوده في ال</a:t>
            </a:r>
            <a:r>
              <a:rPr lang="en-US" dirty="0"/>
              <a:t>SSRS </a:t>
            </a:r>
            <a:r>
              <a:rPr lang="ar-EG" dirty="0"/>
              <a:t> </a:t>
            </a:r>
            <a:endParaRPr lang="en-US" dirty="0"/>
          </a:p>
        </p:txBody>
      </p:sp>
      <p:sp>
        <p:nvSpPr>
          <p:cNvPr id="4" name="Slide Number Placeholder 3"/>
          <p:cNvSpPr>
            <a:spLocks noGrp="1"/>
          </p:cNvSpPr>
          <p:nvPr>
            <p:ph type="sldNum" sz="quarter" idx="5"/>
          </p:nvPr>
        </p:nvSpPr>
        <p:spPr/>
        <p:txBody>
          <a:bodyPr/>
          <a:lstStyle/>
          <a:p>
            <a:fld id="{F3C29793-BC51-467E-9171-A1AA8B871C4A}" type="slidenum">
              <a:rPr lang="en-US" smtClean="0"/>
              <a:t>13</a:t>
            </a:fld>
            <a:endParaRPr lang="en-US"/>
          </a:p>
        </p:txBody>
      </p:sp>
    </p:spTree>
    <p:extLst>
      <p:ext uri="{BB962C8B-B14F-4D97-AF65-F5344CB8AC3E}">
        <p14:creationId xmlns:p14="http://schemas.microsoft.com/office/powerpoint/2010/main" val="1747475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svg"/><Relationship Id="rId7"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2.svg"/><Relationship Id="rId10" Type="http://schemas.openxmlformats.org/officeDocument/2006/relationships/image" Target="../media/image10.jpeg"/><Relationship Id="rId4" Type="http://schemas.openxmlformats.org/officeDocument/2006/relationships/image" Target="../media/image1.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p:cNvGrpSpPr/>
        <p:nvPr/>
      </p:nvGrpSpPr>
      <p:grpSpPr>
        <a:xfrm>
          <a:off x="0" y="0"/>
          <a:ext cx="0" cy="0"/>
          <a:chOff x="0" y="0"/>
          <a:chExt cx="0" cy="0"/>
        </a:xfrm>
      </p:grpSpPr>
      <p:sp>
        <p:nvSpPr>
          <p:cNvPr id="2" name="AutoShape 2"/>
          <p:cNvSpPr/>
          <p:nvPr/>
        </p:nvSpPr>
        <p:spPr>
          <a:xfrm>
            <a:off x="8326265" y="8650925"/>
            <a:ext cx="8837785" cy="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pic>
        <p:nvPicPr>
          <p:cNvPr id="3" name="Picture 3"/>
          <p:cNvPicPr>
            <a:picLocks noChangeAspect="1"/>
          </p:cNvPicPr>
          <p:nvPr/>
        </p:nvPicPr>
        <p:blipFill>
          <a:blip r:embed="rId2" cstate="print">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623369" y="9142872"/>
            <a:ext cx="540681" cy="286561"/>
          </a:xfrm>
          <a:prstGeom prst="rect">
            <a:avLst/>
          </a:prstGeom>
        </p:spPr>
      </p:pic>
      <p:grpSp>
        <p:nvGrpSpPr>
          <p:cNvPr id="5" name="Group 5"/>
          <p:cNvGrpSpPr/>
          <p:nvPr/>
        </p:nvGrpSpPr>
        <p:grpSpPr>
          <a:xfrm>
            <a:off x="8055922" y="3440501"/>
            <a:ext cx="8837787" cy="3556016"/>
            <a:chOff x="0" y="200025"/>
            <a:chExt cx="11783716" cy="4741355"/>
          </a:xfrm>
        </p:grpSpPr>
        <p:sp>
          <p:nvSpPr>
            <p:cNvPr id="6" name="TextBox 6"/>
            <p:cNvSpPr txBox="1"/>
            <p:nvPr/>
          </p:nvSpPr>
          <p:spPr>
            <a:xfrm>
              <a:off x="0" y="4322347"/>
              <a:ext cx="11783716" cy="619033"/>
            </a:xfrm>
            <a:prstGeom prst="rect">
              <a:avLst/>
            </a:prstGeom>
          </p:spPr>
          <p:txBody>
            <a:bodyPr lIns="0" tIns="0" rIns="0" bIns="0" rtlCol="0" anchor="t">
              <a:spAutoFit/>
            </a:bodyPr>
            <a:lstStyle/>
            <a:p>
              <a:pPr>
                <a:lnSpc>
                  <a:spcPts val="3600"/>
                </a:lnSpc>
              </a:pPr>
              <a:endParaRPr/>
            </a:p>
          </p:txBody>
        </p:sp>
        <p:sp>
          <p:nvSpPr>
            <p:cNvPr id="7" name="TextBox 7"/>
            <p:cNvSpPr txBox="1"/>
            <p:nvPr/>
          </p:nvSpPr>
          <p:spPr>
            <a:xfrm>
              <a:off x="0" y="200025"/>
              <a:ext cx="11783716" cy="3659122"/>
            </a:xfrm>
            <a:prstGeom prst="rect">
              <a:avLst/>
            </a:prstGeom>
          </p:spPr>
          <p:txBody>
            <a:bodyPr lIns="0" tIns="0" rIns="0" bIns="0" rtlCol="0" anchor="t">
              <a:spAutoFit/>
            </a:bodyPr>
            <a:lstStyle/>
            <a:p>
              <a:pPr>
                <a:lnSpc>
                  <a:spcPts val="10700"/>
                </a:lnSpc>
              </a:pPr>
              <a:r>
                <a:rPr lang="en-US" sz="10000" dirty="0">
                  <a:solidFill>
                    <a:srgbClr val="F2E9E1"/>
                  </a:solidFill>
                  <a:latin typeface="Didact Gothic"/>
                </a:rPr>
                <a:t>Examination System</a:t>
              </a:r>
            </a:p>
          </p:txBody>
        </p:sp>
      </p:grpSp>
      <p:pic>
        <p:nvPicPr>
          <p:cNvPr id="11" name="Picture 10" descr="A person looking at a computer screen&#10;&#10;Description automatically generated">
            <a:extLst>
              <a:ext uri="{FF2B5EF4-FFF2-40B4-BE49-F238E27FC236}">
                <a16:creationId xmlns:a16="http://schemas.microsoft.com/office/drawing/2014/main" id="{7B3D9910-7E66-CE8D-4932-1E9B26AED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14501"/>
            <a:ext cx="7162800" cy="69364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1E58C6B8-CBE1-9256-956E-2399C72DB8F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7B22253-AC49-A908-B8E3-C47DA3051FC8}"/>
              </a:ext>
            </a:extLst>
          </p:cNvPr>
          <p:cNvPicPr>
            <a:picLocks noChangeAspect="1"/>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93371" y="152400"/>
            <a:ext cx="10287000" cy="10287000"/>
          </a:xfrm>
          <a:prstGeom prst="rect">
            <a:avLst/>
          </a:prstGeom>
        </p:spPr>
      </p:pic>
      <p:sp>
        <p:nvSpPr>
          <p:cNvPr id="3" name="AutoShape 3">
            <a:extLst>
              <a:ext uri="{FF2B5EF4-FFF2-40B4-BE49-F238E27FC236}">
                <a16:creationId xmlns:a16="http://schemas.microsoft.com/office/drawing/2014/main" id="{F85A60EF-44BF-4A80-C425-8A122894434F}"/>
              </a:ext>
            </a:extLst>
          </p:cNvPr>
          <p:cNvSpPr/>
          <p:nvPr/>
        </p:nvSpPr>
        <p:spPr>
          <a:xfrm rot="-5401989">
            <a:off x="2381210" y="5295900"/>
            <a:ext cx="8229601" cy="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10" name="TextBox 10">
            <a:extLst>
              <a:ext uri="{FF2B5EF4-FFF2-40B4-BE49-F238E27FC236}">
                <a16:creationId xmlns:a16="http://schemas.microsoft.com/office/drawing/2014/main" id="{7ADA4433-6B9D-90E4-012E-DAC2DAF6787F}"/>
              </a:ext>
            </a:extLst>
          </p:cNvPr>
          <p:cNvSpPr txBox="1"/>
          <p:nvPr/>
        </p:nvSpPr>
        <p:spPr>
          <a:xfrm>
            <a:off x="681378" y="4612585"/>
            <a:ext cx="8119493" cy="1061829"/>
          </a:xfrm>
          <a:prstGeom prst="rect">
            <a:avLst/>
          </a:prstGeom>
        </p:spPr>
        <p:txBody>
          <a:bodyPr wrap="square" lIns="0" tIns="0" rIns="0" bIns="0" rtlCol="0" anchor="t">
            <a:spAutoFit/>
          </a:bodyPr>
          <a:lstStyle/>
          <a:p>
            <a:r>
              <a:rPr lang="en-US" sz="6700" dirty="0">
                <a:solidFill>
                  <a:srgbClr val="F2E9E1"/>
                </a:solidFill>
                <a:latin typeface="Didact Gothic" panose="00000500000000000000" pitchFamily="2" charset="0"/>
              </a:rPr>
              <a:t>Exam Answers</a:t>
            </a:r>
          </a:p>
        </p:txBody>
      </p:sp>
      <p:sp>
        <p:nvSpPr>
          <p:cNvPr id="11" name="TextBox 11">
            <a:extLst>
              <a:ext uri="{FF2B5EF4-FFF2-40B4-BE49-F238E27FC236}">
                <a16:creationId xmlns:a16="http://schemas.microsoft.com/office/drawing/2014/main" id="{BF648715-DF19-DBEC-8599-B25C7D3438E9}"/>
              </a:ext>
            </a:extLst>
          </p:cNvPr>
          <p:cNvSpPr txBox="1"/>
          <p:nvPr/>
        </p:nvSpPr>
        <p:spPr>
          <a:xfrm>
            <a:off x="6585406" y="9628713"/>
            <a:ext cx="4430930" cy="306636"/>
          </a:xfrm>
          <a:prstGeom prst="rect">
            <a:avLst/>
          </a:prstGeom>
        </p:spPr>
        <p:txBody>
          <a:bodyPr lIns="0" tIns="0" rIns="0" bIns="0" rtlCol="0" anchor="t">
            <a:spAutoFit/>
          </a:bodyPr>
          <a:lstStyle/>
          <a:p>
            <a:pPr algn="ctr">
              <a:lnSpc>
                <a:spcPts val="2520"/>
              </a:lnSpc>
            </a:pPr>
            <a:r>
              <a:rPr lang="en-US" sz="1800" u="sng">
                <a:solidFill>
                  <a:srgbClr val="F2E9E1"/>
                </a:solidFill>
                <a:latin typeface="Didact Gothic"/>
              </a:rPr>
              <a:t>Back to OutLine Page</a:t>
            </a:r>
          </a:p>
        </p:txBody>
      </p:sp>
      <p:pic>
        <p:nvPicPr>
          <p:cNvPr id="5" name="Picture 4">
            <a:extLst>
              <a:ext uri="{FF2B5EF4-FFF2-40B4-BE49-F238E27FC236}">
                <a16:creationId xmlns:a16="http://schemas.microsoft.com/office/drawing/2014/main" id="{E18A36E0-EDFA-8F6C-976F-74FA87114766}"/>
              </a:ext>
            </a:extLst>
          </p:cNvPr>
          <p:cNvPicPr>
            <a:picLocks noChangeAspect="1"/>
          </p:cNvPicPr>
          <p:nvPr/>
        </p:nvPicPr>
        <p:blipFill>
          <a:blip r:embed="rId4"/>
          <a:stretch>
            <a:fillRect/>
          </a:stretch>
        </p:blipFill>
        <p:spPr>
          <a:xfrm>
            <a:off x="6858000" y="1845265"/>
            <a:ext cx="10864014" cy="6901270"/>
          </a:xfrm>
          <a:prstGeom prst="rect">
            <a:avLst/>
          </a:prstGeom>
        </p:spPr>
      </p:pic>
    </p:spTree>
    <p:extLst>
      <p:ext uri="{BB962C8B-B14F-4D97-AF65-F5344CB8AC3E}">
        <p14:creationId xmlns:p14="http://schemas.microsoft.com/office/powerpoint/2010/main" val="177182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9362829E-4621-7139-7006-98A94E31A70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8A9E964-7A00-7E9E-65B6-13304D6903C8}"/>
              </a:ext>
            </a:extLst>
          </p:cNvPr>
          <p:cNvPicPr>
            <a:picLocks noChangeAspect="1"/>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93371" y="0"/>
            <a:ext cx="10287000" cy="10287000"/>
          </a:xfrm>
          <a:prstGeom prst="rect">
            <a:avLst/>
          </a:prstGeom>
        </p:spPr>
      </p:pic>
      <p:sp>
        <p:nvSpPr>
          <p:cNvPr id="3" name="AutoShape 3">
            <a:extLst>
              <a:ext uri="{FF2B5EF4-FFF2-40B4-BE49-F238E27FC236}">
                <a16:creationId xmlns:a16="http://schemas.microsoft.com/office/drawing/2014/main" id="{972FEF13-EBD4-963E-6DC6-7DC58D0D3F2A}"/>
              </a:ext>
            </a:extLst>
          </p:cNvPr>
          <p:cNvSpPr/>
          <p:nvPr/>
        </p:nvSpPr>
        <p:spPr>
          <a:xfrm rot="-5401989">
            <a:off x="2381210" y="5295900"/>
            <a:ext cx="8229601" cy="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10" name="TextBox 10">
            <a:extLst>
              <a:ext uri="{FF2B5EF4-FFF2-40B4-BE49-F238E27FC236}">
                <a16:creationId xmlns:a16="http://schemas.microsoft.com/office/drawing/2014/main" id="{80B2E04B-AECE-3BBC-113C-E867463AF62F}"/>
              </a:ext>
            </a:extLst>
          </p:cNvPr>
          <p:cNvSpPr txBox="1"/>
          <p:nvPr/>
        </p:nvSpPr>
        <p:spPr>
          <a:xfrm>
            <a:off x="304800" y="4612585"/>
            <a:ext cx="8119493" cy="1061829"/>
          </a:xfrm>
          <a:prstGeom prst="rect">
            <a:avLst/>
          </a:prstGeom>
        </p:spPr>
        <p:txBody>
          <a:bodyPr wrap="square" lIns="0" tIns="0" rIns="0" bIns="0" rtlCol="0" anchor="t">
            <a:spAutoFit/>
          </a:bodyPr>
          <a:lstStyle/>
          <a:p>
            <a:r>
              <a:rPr lang="en-US" sz="6700" dirty="0">
                <a:solidFill>
                  <a:srgbClr val="F2E9E1"/>
                </a:solidFill>
                <a:latin typeface="Didact Gothic" panose="00000500000000000000" pitchFamily="2" charset="0"/>
              </a:rPr>
              <a:t>Exam Correction</a:t>
            </a:r>
          </a:p>
        </p:txBody>
      </p:sp>
      <p:sp>
        <p:nvSpPr>
          <p:cNvPr id="11" name="TextBox 11">
            <a:extLst>
              <a:ext uri="{FF2B5EF4-FFF2-40B4-BE49-F238E27FC236}">
                <a16:creationId xmlns:a16="http://schemas.microsoft.com/office/drawing/2014/main" id="{7E926193-53A7-33C8-C568-D845ED8220DF}"/>
              </a:ext>
            </a:extLst>
          </p:cNvPr>
          <p:cNvSpPr txBox="1"/>
          <p:nvPr/>
        </p:nvSpPr>
        <p:spPr>
          <a:xfrm>
            <a:off x="6585406" y="9628713"/>
            <a:ext cx="4430930" cy="306636"/>
          </a:xfrm>
          <a:prstGeom prst="rect">
            <a:avLst/>
          </a:prstGeom>
        </p:spPr>
        <p:txBody>
          <a:bodyPr lIns="0" tIns="0" rIns="0" bIns="0" rtlCol="0" anchor="t">
            <a:spAutoFit/>
          </a:bodyPr>
          <a:lstStyle/>
          <a:p>
            <a:pPr algn="ctr">
              <a:lnSpc>
                <a:spcPts val="2520"/>
              </a:lnSpc>
            </a:pPr>
            <a:r>
              <a:rPr lang="en-US" sz="1800" u="sng">
                <a:solidFill>
                  <a:srgbClr val="F2E9E1"/>
                </a:solidFill>
                <a:latin typeface="Didact Gothic"/>
              </a:rPr>
              <a:t>Back to OutLine Page</a:t>
            </a:r>
          </a:p>
        </p:txBody>
      </p:sp>
      <p:pic>
        <p:nvPicPr>
          <p:cNvPr id="5" name="Picture 4" descr="A computer screen with a white background&#10;&#10;Description automatically generated">
            <a:extLst>
              <a:ext uri="{FF2B5EF4-FFF2-40B4-BE49-F238E27FC236}">
                <a16:creationId xmlns:a16="http://schemas.microsoft.com/office/drawing/2014/main" id="{67E8C68D-248A-3054-A736-98A51C415807}"/>
              </a:ext>
            </a:extLst>
          </p:cNvPr>
          <p:cNvPicPr>
            <a:picLocks noChangeAspect="1"/>
          </p:cNvPicPr>
          <p:nvPr/>
        </p:nvPicPr>
        <p:blipFill rotWithShape="1">
          <a:blip r:embed="rId4">
            <a:extLst>
              <a:ext uri="{28A0092B-C50C-407E-A947-70E740481C1C}">
                <a14:useLocalDpi xmlns:a14="http://schemas.microsoft.com/office/drawing/2010/main" val="0"/>
              </a:ext>
            </a:extLst>
          </a:blip>
          <a:srcRect l="24676" t="34159" r="9219" b="10396"/>
          <a:stretch/>
        </p:blipFill>
        <p:spPr>
          <a:xfrm>
            <a:off x="6934200" y="647526"/>
            <a:ext cx="10582272" cy="8229600"/>
          </a:xfrm>
          <a:prstGeom prst="rect">
            <a:avLst/>
          </a:prstGeom>
        </p:spPr>
      </p:pic>
    </p:spTree>
    <p:extLst>
      <p:ext uri="{BB962C8B-B14F-4D97-AF65-F5344CB8AC3E}">
        <p14:creationId xmlns:p14="http://schemas.microsoft.com/office/powerpoint/2010/main" val="2115795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49965" y="0"/>
            <a:ext cx="10287000" cy="10287000"/>
          </a:xfrm>
          <a:prstGeom prst="rect">
            <a:avLst/>
          </a:prstGeom>
        </p:spPr>
      </p:pic>
      <p:sp>
        <p:nvSpPr>
          <p:cNvPr id="5" name="AutoShape 5"/>
          <p:cNvSpPr/>
          <p:nvPr/>
        </p:nvSpPr>
        <p:spPr>
          <a:xfrm rot="-5401989">
            <a:off x="2398267" y="5347955"/>
            <a:ext cx="8374158" cy="4964"/>
          </a:xfrm>
          <a:prstGeom prst="line">
            <a:avLst/>
          </a:prstGeom>
          <a:ln w="9525" cap="flat">
            <a:solidFill>
              <a:schemeClr val="accent2">
                <a:lumMod val="40000"/>
                <a:lumOff val="60000"/>
              </a:schemeClr>
            </a:solidFill>
            <a:prstDash val="solid"/>
            <a:headEnd type="none" w="sm" len="sm"/>
            <a:tailEnd type="none" w="sm" len="sm"/>
          </a:ln>
        </p:spPr>
        <p:txBody>
          <a:bodyPr/>
          <a:lstStyle/>
          <a:p>
            <a:endParaRPr lang="en-US"/>
          </a:p>
        </p:txBody>
      </p:sp>
      <p:sp>
        <p:nvSpPr>
          <p:cNvPr id="9" name="TextBox 9"/>
          <p:cNvSpPr txBox="1"/>
          <p:nvPr/>
        </p:nvSpPr>
        <p:spPr>
          <a:xfrm>
            <a:off x="866775" y="844389"/>
            <a:ext cx="5098217" cy="984204"/>
          </a:xfrm>
          <a:prstGeom prst="rect">
            <a:avLst/>
          </a:prstGeom>
        </p:spPr>
        <p:txBody>
          <a:bodyPr lIns="0" tIns="0" rIns="0" bIns="0" rtlCol="0" anchor="t">
            <a:spAutoFit/>
          </a:bodyPr>
          <a:lstStyle/>
          <a:p>
            <a:pPr algn="ctr">
              <a:lnSpc>
                <a:spcPts val="7699"/>
              </a:lnSpc>
            </a:pPr>
            <a:r>
              <a:rPr lang="en-US" sz="6999" dirty="0">
                <a:solidFill>
                  <a:srgbClr val="F2E9E1"/>
                </a:solidFill>
                <a:latin typeface="Didact Gothic"/>
              </a:rPr>
              <a:t>SSRS Repots</a:t>
            </a:r>
          </a:p>
        </p:txBody>
      </p:sp>
      <p:sp>
        <p:nvSpPr>
          <p:cNvPr id="10" name="TextBox 10"/>
          <p:cNvSpPr txBox="1"/>
          <p:nvPr/>
        </p:nvSpPr>
        <p:spPr>
          <a:xfrm>
            <a:off x="7363444" y="9639300"/>
            <a:ext cx="4430930" cy="306636"/>
          </a:xfrm>
          <a:prstGeom prst="rect">
            <a:avLst/>
          </a:prstGeom>
        </p:spPr>
        <p:txBody>
          <a:bodyPr lIns="0" tIns="0" rIns="0" bIns="0" rtlCol="0" anchor="t">
            <a:spAutoFit/>
          </a:bodyPr>
          <a:lstStyle/>
          <a:p>
            <a:pPr algn="ctr">
              <a:lnSpc>
                <a:spcPts val="2520"/>
              </a:lnSpc>
            </a:pPr>
            <a:r>
              <a:rPr lang="en-US" sz="1800" u="sng" dirty="0">
                <a:solidFill>
                  <a:srgbClr val="F2E9E1"/>
                </a:solidFill>
                <a:latin typeface="Didact Gothic"/>
              </a:rPr>
              <a:t>Back to </a:t>
            </a:r>
            <a:r>
              <a:rPr lang="en-US" sz="1800" u="sng" dirty="0" err="1">
                <a:solidFill>
                  <a:srgbClr val="F2E9E1"/>
                </a:solidFill>
                <a:latin typeface="Didact Gothic"/>
              </a:rPr>
              <a:t>OutLine</a:t>
            </a:r>
            <a:r>
              <a:rPr lang="en-US" sz="1800" u="sng" dirty="0">
                <a:solidFill>
                  <a:srgbClr val="F2E9E1"/>
                </a:solidFill>
                <a:latin typeface="Didact Gothic"/>
              </a:rPr>
              <a:t> Page</a:t>
            </a:r>
          </a:p>
        </p:txBody>
      </p:sp>
      <p:pic>
        <p:nvPicPr>
          <p:cNvPr id="29" name="Picture 28" descr="A computer screen shot of a data report&#10;&#10;Description automatically generated">
            <a:extLst>
              <a:ext uri="{FF2B5EF4-FFF2-40B4-BE49-F238E27FC236}">
                <a16:creationId xmlns:a16="http://schemas.microsoft.com/office/drawing/2014/main" id="{442619C5-0DD2-8CF1-1943-DA0DE4224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163357"/>
            <a:ext cx="9510773" cy="7866343"/>
          </a:xfrm>
          <a:prstGeom prst="rect">
            <a:avLst/>
          </a:prstGeom>
        </p:spPr>
      </p:pic>
      <p:sp>
        <p:nvSpPr>
          <p:cNvPr id="24" name="TextBox 23">
            <a:extLst>
              <a:ext uri="{FF2B5EF4-FFF2-40B4-BE49-F238E27FC236}">
                <a16:creationId xmlns:a16="http://schemas.microsoft.com/office/drawing/2014/main" id="{07201602-CA26-B3EC-6223-295DD27264EC}"/>
              </a:ext>
            </a:extLst>
          </p:cNvPr>
          <p:cNvSpPr txBox="1"/>
          <p:nvPr/>
        </p:nvSpPr>
        <p:spPr>
          <a:xfrm>
            <a:off x="293985" y="2036975"/>
            <a:ext cx="6199643" cy="8125301"/>
          </a:xfrm>
          <a:prstGeom prst="rect">
            <a:avLst/>
          </a:prstGeom>
          <a:noFill/>
        </p:spPr>
        <p:txBody>
          <a:bodyPr wrap="square" rtlCol="0">
            <a:spAutoFit/>
          </a:bodyPr>
          <a:lstStyle/>
          <a:p>
            <a:pPr marL="742950" lvl="1" indent="-285750" algn="l">
              <a:buFont typeface="Arial" panose="020B0604020202020204" pitchFamily="34" charset="0"/>
              <a:buChar char="•"/>
            </a:pPr>
            <a:r>
              <a:rPr lang="en-US" sz="2400" b="0" i="0" dirty="0">
                <a:solidFill>
                  <a:srgbClr val="F2E9E1"/>
                </a:solidFill>
                <a:effectLst/>
                <a:latin typeface="Didact Gothic" panose="00000500000000000000" pitchFamily="2" charset="0"/>
              </a:rPr>
              <a:t>Report that returns the students information according to Department No </a:t>
            </a:r>
            <a:endParaRPr lang="en-US" sz="1900" b="0" i="0" dirty="0">
              <a:solidFill>
                <a:srgbClr val="F2E9E1"/>
              </a:solidFill>
              <a:effectLst/>
              <a:latin typeface="Didact Gothic" panose="00000500000000000000" pitchFamily="2" charset="0"/>
            </a:endParaRPr>
          </a:p>
          <a:p>
            <a:pPr lvl="1" algn="l"/>
            <a:endParaRPr lang="en-US" sz="1900" b="0" i="0" dirty="0">
              <a:solidFill>
                <a:srgbClr val="F2E9E1"/>
              </a:solidFill>
              <a:effectLst/>
              <a:latin typeface="Didact Gothic" panose="00000500000000000000" pitchFamily="2" charset="0"/>
            </a:endParaRPr>
          </a:p>
          <a:p>
            <a:pPr marL="742950" lvl="1" indent="-285750" algn="l">
              <a:buFont typeface="Arial" panose="020B0604020202020204" pitchFamily="34" charset="0"/>
              <a:buChar char="•"/>
            </a:pPr>
            <a:r>
              <a:rPr lang="en-US" sz="2400" b="0" i="0" dirty="0">
                <a:solidFill>
                  <a:srgbClr val="F2E9E1"/>
                </a:solidFill>
                <a:effectLst/>
                <a:latin typeface="Didact Gothic" panose="00000500000000000000" pitchFamily="2" charset="0"/>
              </a:rPr>
              <a:t>Report that takes the student ID and returns the grades of the student in all courses</a:t>
            </a:r>
            <a:r>
              <a:rPr lang="en-US" sz="1900" b="0" i="0" dirty="0">
                <a:solidFill>
                  <a:srgbClr val="F2E9E1"/>
                </a:solidFill>
                <a:effectLst/>
                <a:latin typeface="Didact Gothic" panose="00000500000000000000" pitchFamily="2" charset="0"/>
              </a:rPr>
              <a:t>.</a:t>
            </a:r>
          </a:p>
          <a:p>
            <a:pPr lvl="1" algn="l"/>
            <a:endParaRPr lang="en-US" sz="1900" b="0" i="0" dirty="0">
              <a:solidFill>
                <a:srgbClr val="F2E9E1"/>
              </a:solidFill>
              <a:effectLst/>
              <a:latin typeface="Didact Gothic" panose="00000500000000000000" pitchFamily="2" charset="0"/>
            </a:endParaRPr>
          </a:p>
          <a:p>
            <a:pPr marL="742950" lvl="1" indent="-285750" algn="l">
              <a:buFont typeface="Arial" panose="020B0604020202020204" pitchFamily="34" charset="0"/>
              <a:buChar char="•"/>
            </a:pPr>
            <a:r>
              <a:rPr lang="en-US" sz="2400" b="0" i="0" dirty="0">
                <a:solidFill>
                  <a:srgbClr val="F2E9E1"/>
                </a:solidFill>
                <a:effectLst/>
                <a:latin typeface="Didact Gothic" panose="00000500000000000000" pitchFamily="2" charset="0"/>
              </a:rPr>
              <a:t>Report that takes the instructor ID and returns the name of the courses that he teaches and the number of student per course</a:t>
            </a:r>
            <a:r>
              <a:rPr lang="en-US" sz="1900" b="0" i="0" dirty="0">
                <a:solidFill>
                  <a:srgbClr val="F2E9E1"/>
                </a:solidFill>
                <a:effectLst/>
                <a:latin typeface="Didact Gothic" panose="00000500000000000000" pitchFamily="2" charset="0"/>
              </a:rPr>
              <a:t>.</a:t>
            </a:r>
          </a:p>
          <a:p>
            <a:pPr lvl="1" algn="l"/>
            <a:endParaRPr lang="en-US" sz="1900" b="0" i="0" dirty="0">
              <a:solidFill>
                <a:srgbClr val="F2E9E1"/>
              </a:solidFill>
              <a:effectLst/>
              <a:latin typeface="Didact Gothic" panose="00000500000000000000" pitchFamily="2" charset="0"/>
            </a:endParaRPr>
          </a:p>
          <a:p>
            <a:pPr marL="742950" lvl="1" indent="-285750" algn="l">
              <a:buFont typeface="Arial" panose="020B0604020202020204" pitchFamily="34" charset="0"/>
              <a:buChar char="•"/>
            </a:pPr>
            <a:r>
              <a:rPr lang="en-US" sz="2400" b="0" i="0" dirty="0">
                <a:solidFill>
                  <a:srgbClr val="F2E9E1"/>
                </a:solidFill>
                <a:effectLst/>
                <a:latin typeface="Didact Gothic" panose="00000500000000000000" pitchFamily="2" charset="0"/>
              </a:rPr>
              <a:t>Report that takes course ID and returns its topics</a:t>
            </a:r>
            <a:r>
              <a:rPr lang="en-US" sz="1900" b="0" i="0" dirty="0">
                <a:solidFill>
                  <a:srgbClr val="F2E9E1"/>
                </a:solidFill>
                <a:effectLst/>
                <a:latin typeface="Didact Gothic" panose="00000500000000000000" pitchFamily="2" charset="0"/>
              </a:rPr>
              <a:t>.</a:t>
            </a:r>
          </a:p>
          <a:p>
            <a:pPr lvl="1" algn="l"/>
            <a:endParaRPr lang="en-US" sz="1900" b="0" i="0" dirty="0">
              <a:solidFill>
                <a:srgbClr val="F2E9E1"/>
              </a:solidFill>
              <a:effectLst/>
              <a:latin typeface="Didact Gothic" panose="00000500000000000000" pitchFamily="2" charset="0"/>
            </a:endParaRPr>
          </a:p>
          <a:p>
            <a:pPr marL="742950" lvl="1" indent="-285750" algn="l">
              <a:buFont typeface="Arial" panose="020B0604020202020204" pitchFamily="34" charset="0"/>
              <a:buChar char="•"/>
            </a:pPr>
            <a:r>
              <a:rPr lang="en-US" sz="2400" b="0" i="0" dirty="0">
                <a:solidFill>
                  <a:srgbClr val="F2E9E1"/>
                </a:solidFill>
                <a:effectLst/>
                <a:latin typeface="Didact Gothic" panose="00000500000000000000" pitchFamily="2" charset="0"/>
              </a:rPr>
              <a:t>Report that takes exam number and returns the Questions in it and </a:t>
            </a:r>
            <a:r>
              <a:rPr lang="en-US" sz="2400" b="0" i="0" dirty="0" err="1">
                <a:solidFill>
                  <a:srgbClr val="F2E9E1"/>
                </a:solidFill>
                <a:effectLst/>
                <a:latin typeface="Didact Gothic" panose="00000500000000000000" pitchFamily="2" charset="0"/>
              </a:rPr>
              <a:t>chocies</a:t>
            </a:r>
            <a:r>
              <a:rPr lang="en-US" sz="1900" b="0" i="0" dirty="0">
                <a:solidFill>
                  <a:srgbClr val="F2E9E1"/>
                </a:solidFill>
                <a:effectLst/>
                <a:latin typeface="Didact Gothic" panose="00000500000000000000" pitchFamily="2" charset="0"/>
              </a:rPr>
              <a:t>.</a:t>
            </a:r>
          </a:p>
          <a:p>
            <a:pPr lvl="1" algn="l"/>
            <a:endParaRPr lang="en-US" sz="1900" b="0" i="0" dirty="0">
              <a:solidFill>
                <a:srgbClr val="F2E9E1"/>
              </a:solidFill>
              <a:effectLst/>
              <a:latin typeface="Didact Gothic" panose="00000500000000000000" pitchFamily="2" charset="0"/>
            </a:endParaRPr>
          </a:p>
          <a:p>
            <a:pPr marL="742950" lvl="1" indent="-285750" algn="l">
              <a:buFont typeface="Arial" panose="020B0604020202020204" pitchFamily="34" charset="0"/>
              <a:buChar char="•"/>
            </a:pPr>
            <a:r>
              <a:rPr lang="en-US" sz="2400" b="0" i="0" dirty="0">
                <a:solidFill>
                  <a:srgbClr val="F2E9E1"/>
                </a:solidFill>
                <a:effectLst/>
                <a:latin typeface="Didact Gothic" panose="00000500000000000000" pitchFamily="2" charset="0"/>
              </a:rPr>
              <a:t>Report that takes exam number and the student ID then returns the Questions in this exam with the student answers</a:t>
            </a:r>
            <a:r>
              <a:rPr lang="en-US" sz="1900" b="0" i="0" dirty="0">
                <a:solidFill>
                  <a:srgbClr val="ECECEC"/>
                </a:solidFill>
                <a:effectLst/>
                <a:latin typeface="Didact Gothic" panose="00000500000000000000" pitchFamily="2" charset="0"/>
              </a:rPr>
              <a:t>.</a:t>
            </a:r>
          </a:p>
          <a:p>
            <a:pPr marL="742950" lvl="1" indent="-285750" algn="l">
              <a:buFont typeface="Arial" panose="020B0604020202020204" pitchFamily="34" charset="0"/>
              <a:buChar char="•"/>
            </a:pPr>
            <a:endParaRPr lang="en-US" sz="1900" dirty="0">
              <a:solidFill>
                <a:srgbClr val="ECECEC"/>
              </a:solidFill>
              <a:latin typeface="Didact Gothic" panose="00000500000000000000" pitchFamily="2" charset="0"/>
            </a:endParaRPr>
          </a:p>
          <a:p>
            <a:pPr lvl="1" algn="l"/>
            <a:r>
              <a:rPr lang="en-US" sz="2400" dirty="0">
                <a:solidFill>
                  <a:srgbClr val="ECECEC"/>
                </a:solidFill>
                <a:latin typeface="Didact Gothic" panose="00000500000000000000" pitchFamily="2" charset="0"/>
              </a:rPr>
              <a:t>         </a:t>
            </a:r>
            <a:r>
              <a:rPr lang="en-US" sz="2400" b="1" dirty="0">
                <a:solidFill>
                  <a:schemeClr val="accent2">
                    <a:lumMod val="60000"/>
                    <a:lumOff val="40000"/>
                  </a:schemeClr>
                </a:solidFill>
                <a:latin typeface="Didact Gothic" panose="00000500000000000000" pitchFamily="2" charset="0"/>
              </a:rPr>
              <a:t>Deploy All Reports in Power BI</a:t>
            </a:r>
            <a:endParaRPr lang="en-US" sz="2400" b="1" dirty="0">
              <a:solidFill>
                <a:schemeClr val="accent2">
                  <a:lumMod val="60000"/>
                  <a:lumOff val="4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DB504D51-CDA1-22EF-9C77-607E286C662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35884E5-D45B-7CE4-C0D9-FFF683072868}"/>
              </a:ext>
            </a:extLst>
          </p:cNvPr>
          <p:cNvPicPr>
            <a:picLocks noChangeAspect="1"/>
          </p:cNvPicPr>
          <p:nvPr/>
        </p:nvPicPr>
        <p:blipFill>
          <a:blip r:embed="rId5">
            <a:alphaModFix amt="6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322008" y="3"/>
            <a:ext cx="13466008" cy="10287000"/>
          </a:xfrm>
          <a:prstGeom prst="rect">
            <a:avLst/>
          </a:prstGeom>
        </p:spPr>
      </p:pic>
      <p:sp>
        <p:nvSpPr>
          <p:cNvPr id="10" name="TextBox 10">
            <a:extLst>
              <a:ext uri="{FF2B5EF4-FFF2-40B4-BE49-F238E27FC236}">
                <a16:creationId xmlns:a16="http://schemas.microsoft.com/office/drawing/2014/main" id="{D134075A-A58B-EDAD-7BD1-912963ACDE8A}"/>
              </a:ext>
            </a:extLst>
          </p:cNvPr>
          <p:cNvSpPr txBox="1"/>
          <p:nvPr/>
        </p:nvSpPr>
        <p:spPr>
          <a:xfrm>
            <a:off x="7363444" y="9639300"/>
            <a:ext cx="4430930" cy="306636"/>
          </a:xfrm>
          <a:prstGeom prst="rect">
            <a:avLst/>
          </a:prstGeom>
        </p:spPr>
        <p:txBody>
          <a:bodyPr lIns="0" tIns="0" rIns="0" bIns="0" rtlCol="0" anchor="t">
            <a:spAutoFit/>
          </a:bodyPr>
          <a:lstStyle/>
          <a:p>
            <a:pPr algn="ctr">
              <a:lnSpc>
                <a:spcPts val="2520"/>
              </a:lnSpc>
            </a:pPr>
            <a:r>
              <a:rPr lang="en-US" sz="1800" u="sng" dirty="0">
                <a:solidFill>
                  <a:srgbClr val="F2E9E1"/>
                </a:solidFill>
                <a:latin typeface="Didact Gothic"/>
              </a:rPr>
              <a:t>Back to </a:t>
            </a:r>
            <a:r>
              <a:rPr lang="en-US" sz="1800" u="sng" dirty="0" err="1">
                <a:solidFill>
                  <a:srgbClr val="F2E9E1"/>
                </a:solidFill>
                <a:latin typeface="Didact Gothic"/>
              </a:rPr>
              <a:t>OutLine</a:t>
            </a:r>
            <a:r>
              <a:rPr lang="en-US" sz="1800" u="sng" dirty="0">
                <a:solidFill>
                  <a:srgbClr val="F2E9E1"/>
                </a:solidFill>
                <a:latin typeface="Didact Gothic"/>
              </a:rPr>
              <a:t> Page</a:t>
            </a:r>
          </a:p>
        </p:txBody>
      </p:sp>
      <p:pic>
        <p:nvPicPr>
          <p:cNvPr id="5" name="SSRS1">
            <a:hlinkClick r:id="" action="ppaction://media"/>
            <a:extLst>
              <a:ext uri="{FF2B5EF4-FFF2-40B4-BE49-F238E27FC236}">
                <a16:creationId xmlns:a16="http://schemas.microsoft.com/office/drawing/2014/main" id="{3B6E9097-D78A-71F7-0C22-F39BAA40EC1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362200" y="1428750"/>
            <a:ext cx="14097000" cy="7429500"/>
          </a:xfrm>
          <a:prstGeom prst="rect">
            <a:avLst/>
          </a:prstGeom>
        </p:spPr>
      </p:pic>
    </p:spTree>
    <p:extLst>
      <p:ext uri="{BB962C8B-B14F-4D97-AF65-F5344CB8AC3E}">
        <p14:creationId xmlns:p14="http://schemas.microsoft.com/office/powerpoint/2010/main" val="69285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4ECDAE24-94D5-7237-907B-38A9105C21A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28A93B8-F899-3FB6-1359-46A81BECF953}"/>
              </a:ext>
            </a:extLst>
          </p:cNvPr>
          <p:cNvSpPr/>
          <p:nvPr/>
        </p:nvSpPr>
        <p:spPr>
          <a:xfrm>
            <a:off x="-1" y="2084186"/>
            <a:ext cx="18288000" cy="7620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3" name="TextBox 3">
            <a:extLst>
              <a:ext uri="{FF2B5EF4-FFF2-40B4-BE49-F238E27FC236}">
                <a16:creationId xmlns:a16="http://schemas.microsoft.com/office/drawing/2014/main" id="{2E8F4AC9-8BFD-7CA9-CCEA-04CA6990B097}"/>
              </a:ext>
            </a:extLst>
          </p:cNvPr>
          <p:cNvSpPr txBox="1"/>
          <p:nvPr/>
        </p:nvSpPr>
        <p:spPr>
          <a:xfrm>
            <a:off x="1447800" y="677636"/>
            <a:ext cx="14977099" cy="987450"/>
          </a:xfrm>
          <a:prstGeom prst="rect">
            <a:avLst/>
          </a:prstGeom>
        </p:spPr>
        <p:txBody>
          <a:bodyPr lIns="0" tIns="0" rIns="0" bIns="0" rtlCol="0" anchor="t">
            <a:spAutoFit/>
          </a:bodyPr>
          <a:lstStyle/>
          <a:p>
            <a:pPr algn="ctr">
              <a:lnSpc>
                <a:spcPts val="7699"/>
              </a:lnSpc>
            </a:pPr>
            <a:r>
              <a:rPr lang="en-ZA" sz="7200" dirty="0">
                <a:solidFill>
                  <a:srgbClr val="F2E9E1"/>
                </a:solidFill>
                <a:latin typeface="Didact Gothic" panose="00000500000000000000" pitchFamily="2" charset="0"/>
              </a:rPr>
              <a:t>Dashboard</a:t>
            </a:r>
            <a:endParaRPr lang="en-US" sz="7200" dirty="0">
              <a:solidFill>
                <a:srgbClr val="F2E9E1"/>
              </a:solidFill>
              <a:latin typeface="Didact Gothic" panose="00000500000000000000" pitchFamily="2" charset="0"/>
            </a:endParaRPr>
          </a:p>
        </p:txBody>
      </p:sp>
      <p:sp>
        <p:nvSpPr>
          <p:cNvPr id="5" name="TextBox 4">
            <a:extLst>
              <a:ext uri="{FF2B5EF4-FFF2-40B4-BE49-F238E27FC236}">
                <a16:creationId xmlns:a16="http://schemas.microsoft.com/office/drawing/2014/main" id="{CAEF44D7-FFBB-C8E2-98F1-716C2CFAB130}"/>
              </a:ext>
            </a:extLst>
          </p:cNvPr>
          <p:cNvSpPr txBox="1"/>
          <p:nvPr/>
        </p:nvSpPr>
        <p:spPr>
          <a:xfrm>
            <a:off x="381000" y="2400300"/>
            <a:ext cx="9601200" cy="7725192"/>
          </a:xfrm>
          <a:prstGeom prst="rect">
            <a:avLst/>
          </a:prstGeom>
          <a:noFill/>
        </p:spPr>
        <p:txBody>
          <a:bodyPr wrap="square" numCol="2" rtlCol="0">
            <a:spAutoFit/>
          </a:bodyPr>
          <a:lstStyle/>
          <a:p>
            <a:r>
              <a:rPr lang="en-US" sz="2800" b="1" dirty="0">
                <a:solidFill>
                  <a:schemeClr val="accent2">
                    <a:lumMod val="60000"/>
                    <a:lumOff val="40000"/>
                  </a:schemeClr>
                </a:solidFill>
                <a:latin typeface="Didact Gothic" panose="00000500000000000000" pitchFamily="2" charset="0"/>
              </a:rPr>
              <a:t>Student :                              </a:t>
            </a:r>
          </a:p>
          <a:p>
            <a:r>
              <a:rPr lang="en-US" sz="2400" dirty="0">
                <a:solidFill>
                  <a:srgbClr val="F2E9E1"/>
                </a:solidFill>
                <a:latin typeface="Didact Gothic" panose="00000500000000000000" pitchFamily="2" charset="0"/>
              </a:rPr>
              <a:t> Student Overview</a:t>
            </a:r>
          </a:p>
          <a:p>
            <a:r>
              <a:rPr lang="en-US" sz="2400" dirty="0">
                <a:solidFill>
                  <a:srgbClr val="F2E9E1"/>
                </a:solidFill>
                <a:latin typeface="Didact Gothic" panose="00000500000000000000" pitchFamily="2" charset="0"/>
              </a:rPr>
              <a:t> Student Details</a:t>
            </a:r>
          </a:p>
          <a:p>
            <a:r>
              <a:rPr lang="en-US" sz="2400" dirty="0">
                <a:solidFill>
                  <a:srgbClr val="F2E9E1"/>
                </a:solidFill>
                <a:latin typeface="Didact Gothic" panose="00000500000000000000" pitchFamily="2" charset="0"/>
              </a:rPr>
              <a:t> Student Distribution</a:t>
            </a:r>
          </a:p>
          <a:p>
            <a:r>
              <a:rPr lang="en-US" sz="2400" dirty="0">
                <a:solidFill>
                  <a:srgbClr val="F2E9E1"/>
                </a:solidFill>
                <a:latin typeface="Didact Gothic" panose="00000500000000000000" pitchFamily="2" charset="0"/>
              </a:rPr>
              <a:t> </a:t>
            </a:r>
            <a:r>
              <a:rPr lang="en-US" sz="2400" dirty="0" err="1">
                <a:solidFill>
                  <a:srgbClr val="F2E9E1"/>
                </a:solidFill>
                <a:latin typeface="Didact Gothic" panose="00000500000000000000" pitchFamily="2" charset="0"/>
              </a:rPr>
              <a:t>Comparesion</a:t>
            </a:r>
            <a:endParaRPr lang="en-US" sz="2400" dirty="0">
              <a:solidFill>
                <a:srgbClr val="F2E9E1"/>
              </a:solidFill>
              <a:latin typeface="Didact Gothic" panose="00000500000000000000" pitchFamily="2" charset="0"/>
            </a:endParaRPr>
          </a:p>
          <a:p>
            <a:r>
              <a:rPr lang="en-US" sz="2400" dirty="0">
                <a:solidFill>
                  <a:srgbClr val="F2E9E1"/>
                </a:solidFill>
                <a:latin typeface="Didact Gothic" panose="00000500000000000000" pitchFamily="2" charset="0"/>
              </a:rPr>
              <a:t> Graduated Student </a:t>
            </a:r>
          </a:p>
          <a:p>
            <a:r>
              <a:rPr lang="en-US" sz="2800" b="1" dirty="0">
                <a:solidFill>
                  <a:schemeClr val="accent2">
                    <a:lumMod val="60000"/>
                    <a:lumOff val="40000"/>
                  </a:schemeClr>
                </a:solidFill>
                <a:latin typeface="Didact Gothic" panose="00000500000000000000" pitchFamily="2" charset="0"/>
              </a:rPr>
              <a:t>Instructor :</a:t>
            </a:r>
          </a:p>
          <a:p>
            <a:r>
              <a:rPr lang="en-US" sz="2400" dirty="0">
                <a:solidFill>
                  <a:srgbClr val="F2E9E1"/>
                </a:solidFill>
                <a:latin typeface="Didact Gothic" panose="00000500000000000000" pitchFamily="2" charset="0"/>
              </a:rPr>
              <a:t> Instructor Overview</a:t>
            </a:r>
          </a:p>
          <a:p>
            <a:r>
              <a:rPr lang="en-US" sz="2400" dirty="0">
                <a:solidFill>
                  <a:srgbClr val="F2E9E1"/>
                </a:solidFill>
                <a:latin typeface="Didact Gothic" panose="00000500000000000000" pitchFamily="2" charset="0"/>
              </a:rPr>
              <a:t> Instructor Details </a:t>
            </a:r>
          </a:p>
          <a:p>
            <a:r>
              <a:rPr lang="en-US" sz="2400" dirty="0">
                <a:solidFill>
                  <a:srgbClr val="F2E9E1"/>
                </a:solidFill>
                <a:latin typeface="Didact Gothic" panose="00000500000000000000" pitchFamily="2" charset="0"/>
              </a:rPr>
              <a:t> Instructor Data (Drill through)</a:t>
            </a:r>
          </a:p>
          <a:p>
            <a:r>
              <a:rPr lang="en-US" sz="2800" b="1" dirty="0">
                <a:solidFill>
                  <a:schemeClr val="accent2">
                    <a:lumMod val="60000"/>
                    <a:lumOff val="40000"/>
                  </a:schemeClr>
                </a:solidFill>
                <a:latin typeface="Didact Gothic" panose="00000500000000000000" pitchFamily="2" charset="0"/>
              </a:rPr>
              <a:t>Courses :</a:t>
            </a:r>
          </a:p>
          <a:p>
            <a:r>
              <a:rPr lang="en-US" sz="2400" dirty="0">
                <a:solidFill>
                  <a:srgbClr val="F2E9E1"/>
                </a:solidFill>
                <a:latin typeface="Didact Gothic" panose="00000500000000000000" pitchFamily="2" charset="0"/>
              </a:rPr>
              <a:t> course Overview</a:t>
            </a:r>
          </a:p>
          <a:p>
            <a:r>
              <a:rPr lang="en-US" sz="2400" dirty="0">
                <a:solidFill>
                  <a:srgbClr val="F2E9E1"/>
                </a:solidFill>
                <a:latin typeface="Didact Gothic" panose="00000500000000000000" pitchFamily="2" charset="0"/>
              </a:rPr>
              <a:t> course Details </a:t>
            </a:r>
          </a:p>
          <a:p>
            <a:r>
              <a:rPr lang="en-US" sz="2400" dirty="0">
                <a:solidFill>
                  <a:srgbClr val="F2E9E1"/>
                </a:solidFill>
                <a:latin typeface="Didact Gothic" panose="00000500000000000000" pitchFamily="2" charset="0"/>
              </a:rPr>
              <a:t> Exam Overview</a:t>
            </a:r>
          </a:p>
          <a:p>
            <a:r>
              <a:rPr lang="en-US" sz="2800" b="1" dirty="0">
                <a:solidFill>
                  <a:schemeClr val="accent2">
                    <a:lumMod val="60000"/>
                    <a:lumOff val="40000"/>
                  </a:schemeClr>
                </a:solidFill>
                <a:latin typeface="Didact Gothic" panose="00000500000000000000" pitchFamily="2" charset="0"/>
              </a:rPr>
              <a:t>Department :</a:t>
            </a:r>
          </a:p>
          <a:p>
            <a:r>
              <a:rPr lang="en-US" sz="2400" dirty="0">
                <a:solidFill>
                  <a:srgbClr val="F2E9E1"/>
                </a:solidFill>
                <a:latin typeface="Didact Gothic" panose="00000500000000000000" pitchFamily="2" charset="0"/>
              </a:rPr>
              <a:t> Department Overview</a:t>
            </a:r>
          </a:p>
          <a:p>
            <a:r>
              <a:rPr lang="en-US" sz="2400" dirty="0">
                <a:solidFill>
                  <a:srgbClr val="F2E9E1"/>
                </a:solidFill>
                <a:latin typeface="Didact Gothic" panose="00000500000000000000" pitchFamily="2" charset="0"/>
              </a:rPr>
              <a:t> Shifting Career</a:t>
            </a:r>
          </a:p>
          <a:p>
            <a:r>
              <a:rPr lang="en-US" sz="2400" dirty="0">
                <a:solidFill>
                  <a:srgbClr val="F2E9E1"/>
                </a:solidFill>
                <a:latin typeface="Didact Gothic" panose="00000500000000000000" pitchFamily="2" charset="0"/>
              </a:rPr>
              <a:t> Department Data</a:t>
            </a:r>
          </a:p>
          <a:p>
            <a:r>
              <a:rPr lang="en-US" sz="2400" dirty="0">
                <a:solidFill>
                  <a:srgbClr val="F2E9E1"/>
                </a:solidFill>
                <a:latin typeface="Didact Gothic" panose="00000500000000000000" pitchFamily="2" charset="0"/>
              </a:rPr>
              <a:t> Department Goal</a:t>
            </a:r>
          </a:p>
          <a:p>
            <a:r>
              <a:rPr lang="en-US" sz="2400" dirty="0">
                <a:solidFill>
                  <a:srgbClr val="F2E9E1"/>
                </a:solidFill>
                <a:latin typeface="Didact Gothic" panose="00000500000000000000" pitchFamily="2" charset="0"/>
              </a:rPr>
              <a:t> Managers</a:t>
            </a:r>
          </a:p>
          <a:p>
            <a:r>
              <a:rPr lang="en-US" sz="2800" b="1" dirty="0">
                <a:solidFill>
                  <a:schemeClr val="accent2">
                    <a:lumMod val="60000"/>
                    <a:lumOff val="40000"/>
                  </a:schemeClr>
                </a:solidFill>
                <a:latin typeface="Didact Gothic" panose="00000500000000000000" pitchFamily="2" charset="0"/>
              </a:rPr>
              <a:t>Branch :</a:t>
            </a:r>
          </a:p>
          <a:p>
            <a:r>
              <a:rPr lang="en-US" sz="2400" dirty="0">
                <a:solidFill>
                  <a:srgbClr val="F2E9E1"/>
                </a:solidFill>
                <a:latin typeface="Didact Gothic" panose="00000500000000000000" pitchFamily="2" charset="0"/>
              </a:rPr>
              <a:t> Branch Overview</a:t>
            </a:r>
          </a:p>
          <a:p>
            <a:r>
              <a:rPr lang="en-US" sz="2400" dirty="0">
                <a:solidFill>
                  <a:srgbClr val="F2E9E1"/>
                </a:solidFill>
                <a:latin typeface="Didact Gothic" panose="00000500000000000000" pitchFamily="2" charset="0"/>
              </a:rPr>
              <a:t> Branch Details</a:t>
            </a:r>
          </a:p>
          <a:p>
            <a:r>
              <a:rPr lang="en-US" sz="2400" dirty="0">
                <a:solidFill>
                  <a:srgbClr val="F2E9E1"/>
                </a:solidFill>
                <a:latin typeface="Didact Gothic" panose="00000500000000000000" pitchFamily="2" charset="0"/>
              </a:rPr>
              <a:t> Branch Data </a:t>
            </a:r>
          </a:p>
          <a:p>
            <a:r>
              <a:rPr lang="en-US" sz="2400" dirty="0">
                <a:solidFill>
                  <a:srgbClr val="F2E9E1"/>
                </a:solidFill>
                <a:latin typeface="Didact Gothic" panose="00000500000000000000" pitchFamily="2" charset="0"/>
              </a:rPr>
              <a:t> Branch Map</a:t>
            </a:r>
          </a:p>
          <a:p>
            <a:r>
              <a:rPr lang="en-US" sz="2800" b="1" dirty="0">
                <a:solidFill>
                  <a:schemeClr val="accent2">
                    <a:lumMod val="60000"/>
                    <a:lumOff val="40000"/>
                  </a:schemeClr>
                </a:solidFill>
                <a:latin typeface="Didact Gothic" panose="00000500000000000000" pitchFamily="2" charset="0"/>
              </a:rPr>
              <a:t>Certificates :</a:t>
            </a:r>
          </a:p>
          <a:p>
            <a:r>
              <a:rPr lang="en-US" sz="2400" dirty="0">
                <a:solidFill>
                  <a:srgbClr val="F2E9E1"/>
                </a:solidFill>
                <a:latin typeface="Didact Gothic" panose="00000500000000000000" pitchFamily="2" charset="0"/>
              </a:rPr>
              <a:t> Certificate Overview</a:t>
            </a:r>
          </a:p>
          <a:p>
            <a:r>
              <a:rPr lang="en-US" sz="2400" dirty="0">
                <a:solidFill>
                  <a:srgbClr val="F2E9E1"/>
                </a:solidFill>
                <a:latin typeface="Didact Gothic" panose="00000500000000000000" pitchFamily="2" charset="0"/>
              </a:rPr>
              <a:t> Certificate Details</a:t>
            </a:r>
          </a:p>
          <a:p>
            <a:r>
              <a:rPr lang="en-US" sz="2400" dirty="0">
                <a:solidFill>
                  <a:srgbClr val="F2E9E1"/>
                </a:solidFill>
                <a:latin typeface="Didact Gothic" panose="00000500000000000000" pitchFamily="2" charset="0"/>
              </a:rPr>
              <a:t> Certificate Data</a:t>
            </a:r>
          </a:p>
          <a:p>
            <a:r>
              <a:rPr lang="en-US" sz="2800" b="1" dirty="0">
                <a:solidFill>
                  <a:schemeClr val="accent2">
                    <a:lumMod val="60000"/>
                    <a:lumOff val="40000"/>
                  </a:schemeClr>
                </a:solidFill>
                <a:latin typeface="Didact Gothic" panose="00000500000000000000" pitchFamily="2" charset="0"/>
              </a:rPr>
              <a:t>Freelancing :</a:t>
            </a:r>
          </a:p>
          <a:p>
            <a:r>
              <a:rPr lang="en-US" sz="2400" dirty="0">
                <a:solidFill>
                  <a:srgbClr val="F2E9E1"/>
                </a:solidFill>
                <a:latin typeface="Didact Gothic" panose="00000500000000000000" pitchFamily="2" charset="0"/>
              </a:rPr>
              <a:t> Freelance Overview </a:t>
            </a:r>
          </a:p>
          <a:p>
            <a:r>
              <a:rPr lang="en-US" sz="2400" dirty="0">
                <a:solidFill>
                  <a:srgbClr val="F2E9E1"/>
                </a:solidFill>
                <a:latin typeface="Didact Gothic" panose="00000500000000000000" pitchFamily="2" charset="0"/>
              </a:rPr>
              <a:t> Freelance Data</a:t>
            </a:r>
          </a:p>
          <a:p>
            <a:r>
              <a:rPr lang="en-US" sz="2800" b="1" dirty="0">
                <a:solidFill>
                  <a:schemeClr val="accent2">
                    <a:lumMod val="60000"/>
                    <a:lumOff val="40000"/>
                  </a:schemeClr>
                </a:solidFill>
                <a:latin typeface="Didact Gothic" panose="00000500000000000000" pitchFamily="2" charset="0"/>
              </a:rPr>
              <a:t>Company :</a:t>
            </a:r>
          </a:p>
          <a:p>
            <a:r>
              <a:rPr lang="en-US" sz="2400" dirty="0">
                <a:solidFill>
                  <a:srgbClr val="F2E9E1"/>
                </a:solidFill>
                <a:latin typeface="Didact Gothic" panose="00000500000000000000" pitchFamily="2" charset="0"/>
              </a:rPr>
              <a:t> Company Overview</a:t>
            </a:r>
          </a:p>
          <a:p>
            <a:r>
              <a:rPr lang="en-US" sz="2400" dirty="0">
                <a:solidFill>
                  <a:srgbClr val="F2E9E1"/>
                </a:solidFill>
                <a:latin typeface="Didact Gothic" panose="00000500000000000000" pitchFamily="2" charset="0"/>
              </a:rPr>
              <a:t> Company Details</a:t>
            </a:r>
          </a:p>
          <a:p>
            <a:r>
              <a:rPr lang="en-US" sz="2400" dirty="0">
                <a:solidFill>
                  <a:srgbClr val="F2E9E1"/>
                </a:solidFill>
                <a:latin typeface="Didact Gothic" panose="00000500000000000000" pitchFamily="2" charset="0"/>
              </a:rPr>
              <a:t> Company Data</a:t>
            </a:r>
          </a:p>
          <a:p>
            <a:r>
              <a:rPr lang="en-US" sz="2800" b="1" dirty="0">
                <a:solidFill>
                  <a:schemeClr val="accent2">
                    <a:lumMod val="60000"/>
                    <a:lumOff val="40000"/>
                  </a:schemeClr>
                </a:solidFill>
                <a:latin typeface="Didact Gothic" panose="00000500000000000000" pitchFamily="2" charset="0"/>
              </a:rPr>
              <a:t>Facebook API :</a:t>
            </a:r>
          </a:p>
          <a:p>
            <a:r>
              <a:rPr lang="en-US" sz="2400" dirty="0">
                <a:solidFill>
                  <a:srgbClr val="F2E9E1"/>
                </a:solidFill>
                <a:latin typeface="Didact Gothic" panose="00000500000000000000" pitchFamily="2" charset="0"/>
              </a:rPr>
              <a:t> social media data for team</a:t>
            </a:r>
          </a:p>
          <a:p>
            <a:r>
              <a:rPr lang="en-US" sz="2400" dirty="0">
                <a:solidFill>
                  <a:srgbClr val="F2E9E1"/>
                </a:solidFill>
                <a:latin typeface="Didact Gothic" panose="00000500000000000000" pitchFamily="2" charset="0"/>
              </a:rPr>
              <a:t>   </a:t>
            </a:r>
          </a:p>
        </p:txBody>
      </p:sp>
      <p:pic>
        <p:nvPicPr>
          <p:cNvPr id="9" name="Picture 17">
            <a:extLst>
              <a:ext uri="{FF2B5EF4-FFF2-40B4-BE49-F238E27FC236}">
                <a16:creationId xmlns:a16="http://schemas.microsoft.com/office/drawing/2014/main" id="{AD1A8AAE-7A10-8A4C-787F-046372F973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25400" y="5684018"/>
            <a:ext cx="12947956" cy="1297154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B9FB959B-5893-875B-C3BB-9110CFD1B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800" y="3238500"/>
            <a:ext cx="8171088" cy="5192914"/>
          </a:xfrm>
          <a:prstGeom prst="rect">
            <a:avLst/>
          </a:prstGeom>
        </p:spPr>
      </p:pic>
    </p:spTree>
    <p:extLst>
      <p:ext uri="{BB962C8B-B14F-4D97-AF65-F5344CB8AC3E}">
        <p14:creationId xmlns:p14="http://schemas.microsoft.com/office/powerpoint/2010/main" val="138471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22009" y="3"/>
            <a:ext cx="10815637" cy="10287000"/>
          </a:xfrm>
          <a:prstGeom prst="rect">
            <a:avLst/>
          </a:prstGeom>
        </p:spPr>
      </p:pic>
      <p:sp>
        <p:nvSpPr>
          <p:cNvPr id="3" name="AutoShape 3"/>
          <p:cNvSpPr/>
          <p:nvPr/>
        </p:nvSpPr>
        <p:spPr>
          <a:xfrm rot="-5401989">
            <a:off x="2381210" y="5138740"/>
            <a:ext cx="8229601" cy="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4" name="TextBox 4"/>
          <p:cNvSpPr txBox="1"/>
          <p:nvPr/>
        </p:nvSpPr>
        <p:spPr>
          <a:xfrm>
            <a:off x="230980" y="4151290"/>
            <a:ext cx="5998330" cy="1974900"/>
          </a:xfrm>
          <a:prstGeom prst="rect">
            <a:avLst/>
          </a:prstGeom>
        </p:spPr>
        <p:txBody>
          <a:bodyPr lIns="0" tIns="0" rIns="0" bIns="0" rtlCol="0" anchor="t">
            <a:spAutoFit/>
          </a:bodyPr>
          <a:lstStyle/>
          <a:p>
            <a:pPr algn="ctr">
              <a:lnSpc>
                <a:spcPts val="7699"/>
              </a:lnSpc>
            </a:pPr>
            <a:r>
              <a:rPr lang="en-US" sz="6999" dirty="0">
                <a:solidFill>
                  <a:srgbClr val="F2E9E1"/>
                </a:solidFill>
                <a:latin typeface="Didact Gothic"/>
              </a:rPr>
              <a:t>Desktop Application</a:t>
            </a:r>
          </a:p>
        </p:txBody>
      </p:sp>
      <p:sp>
        <p:nvSpPr>
          <p:cNvPr id="5" name="TextBox 5"/>
          <p:cNvSpPr txBox="1"/>
          <p:nvPr/>
        </p:nvSpPr>
        <p:spPr>
          <a:xfrm>
            <a:off x="7773944" y="9551709"/>
            <a:ext cx="4430930" cy="306636"/>
          </a:xfrm>
          <a:prstGeom prst="rect">
            <a:avLst/>
          </a:prstGeom>
        </p:spPr>
        <p:txBody>
          <a:bodyPr lIns="0" tIns="0" rIns="0" bIns="0" rtlCol="0" anchor="t">
            <a:spAutoFit/>
          </a:bodyPr>
          <a:lstStyle/>
          <a:p>
            <a:pPr algn="ctr">
              <a:lnSpc>
                <a:spcPts val="2520"/>
              </a:lnSpc>
            </a:pPr>
            <a:r>
              <a:rPr lang="en-US" sz="1800" u="sng">
                <a:solidFill>
                  <a:srgbClr val="F2E9E1"/>
                </a:solidFill>
                <a:latin typeface="Didact Gothic"/>
              </a:rPr>
              <a:t>Back to OutLine Page</a:t>
            </a:r>
          </a:p>
        </p:txBody>
      </p:sp>
      <p:pic>
        <p:nvPicPr>
          <p:cNvPr id="13" name="Picture 12" descr="A person holding a computer and a phone&#10;&#10;Description automatically generated">
            <a:hlinkHover r:id="" action="ppaction://hlinkshowjump?jump=nextslide"/>
            <a:extLst>
              <a:ext uri="{FF2B5EF4-FFF2-40B4-BE49-F238E27FC236}">
                <a16:creationId xmlns:a16="http://schemas.microsoft.com/office/drawing/2014/main" id="{235B6169-C98A-77A6-6D55-31E18B886F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390652"/>
            <a:ext cx="10382290" cy="74961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8944C7A5-9896-BD81-2316-98AB4FEB980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4194BA7-4390-1684-9C8B-5DBE25CBA045}"/>
              </a:ext>
            </a:extLst>
          </p:cNvPr>
          <p:cNvPicPr>
            <a:picLocks noChangeAspect="1"/>
          </p:cNvPicPr>
          <p:nvPr/>
        </p:nvPicPr>
        <p:blipFill>
          <a:blip r:embed="rId4">
            <a:alphaModFix amt="6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267200" y="0"/>
            <a:ext cx="13639800" cy="10287000"/>
          </a:xfrm>
          <a:prstGeom prst="rect">
            <a:avLst/>
          </a:prstGeom>
        </p:spPr>
      </p:pic>
      <p:sp>
        <p:nvSpPr>
          <p:cNvPr id="5" name="TextBox 5">
            <a:extLst>
              <a:ext uri="{FF2B5EF4-FFF2-40B4-BE49-F238E27FC236}">
                <a16:creationId xmlns:a16="http://schemas.microsoft.com/office/drawing/2014/main" id="{F47CCDEA-AD37-0D17-1F0F-0A3237DADD04}"/>
              </a:ext>
            </a:extLst>
          </p:cNvPr>
          <p:cNvSpPr txBox="1"/>
          <p:nvPr/>
        </p:nvSpPr>
        <p:spPr>
          <a:xfrm>
            <a:off x="7773944" y="9551709"/>
            <a:ext cx="4430930" cy="306636"/>
          </a:xfrm>
          <a:prstGeom prst="rect">
            <a:avLst/>
          </a:prstGeom>
        </p:spPr>
        <p:txBody>
          <a:bodyPr lIns="0" tIns="0" rIns="0" bIns="0" rtlCol="0" anchor="t">
            <a:spAutoFit/>
          </a:bodyPr>
          <a:lstStyle/>
          <a:p>
            <a:pPr algn="ctr">
              <a:lnSpc>
                <a:spcPts val="2520"/>
              </a:lnSpc>
            </a:pPr>
            <a:r>
              <a:rPr lang="en-US" sz="1800" u="sng">
                <a:solidFill>
                  <a:srgbClr val="F2E9E1"/>
                </a:solidFill>
                <a:latin typeface="Didact Gothic"/>
              </a:rPr>
              <a:t>Back to OutLine Page</a:t>
            </a:r>
          </a:p>
        </p:txBody>
      </p:sp>
      <p:pic>
        <p:nvPicPr>
          <p:cNvPr id="7" name="Application">
            <a:hlinkClick r:id="" action="ppaction://media"/>
            <a:extLst>
              <a:ext uri="{FF2B5EF4-FFF2-40B4-BE49-F238E27FC236}">
                <a16:creationId xmlns:a16="http://schemas.microsoft.com/office/drawing/2014/main" id="{994BF627-83B9-6E7B-B565-BC4D5FE7D90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05200" y="1104900"/>
            <a:ext cx="11963400" cy="7162800"/>
          </a:xfrm>
          <a:prstGeom prst="rect">
            <a:avLst/>
          </a:prstGeom>
        </p:spPr>
      </p:pic>
    </p:spTree>
    <p:extLst>
      <p:ext uri="{BB962C8B-B14F-4D97-AF65-F5344CB8AC3E}">
        <p14:creationId xmlns:p14="http://schemas.microsoft.com/office/powerpoint/2010/main" val="20369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9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C1C9C35A-69E9-0228-44A7-FC6CBF8683E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556D2DD-D0AF-95FD-FAE3-FDA0340FD171}"/>
              </a:ext>
            </a:extLst>
          </p:cNvPr>
          <p:cNvSpPr/>
          <p:nvPr/>
        </p:nvSpPr>
        <p:spPr>
          <a:xfrm>
            <a:off x="0" y="2400300"/>
            <a:ext cx="18288000" cy="7620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3" name="TextBox 3">
            <a:extLst>
              <a:ext uri="{FF2B5EF4-FFF2-40B4-BE49-F238E27FC236}">
                <a16:creationId xmlns:a16="http://schemas.microsoft.com/office/drawing/2014/main" id="{BE6ECA6C-3BDE-CCBA-161A-636520A3E406}"/>
              </a:ext>
            </a:extLst>
          </p:cNvPr>
          <p:cNvSpPr txBox="1"/>
          <p:nvPr/>
        </p:nvSpPr>
        <p:spPr>
          <a:xfrm>
            <a:off x="1655450" y="688830"/>
            <a:ext cx="14977099" cy="1107996"/>
          </a:xfrm>
          <a:prstGeom prst="rect">
            <a:avLst/>
          </a:prstGeom>
        </p:spPr>
        <p:txBody>
          <a:bodyPr lIns="0" tIns="0" rIns="0" bIns="0" rtlCol="0" anchor="t">
            <a:spAutoFit/>
          </a:bodyPr>
          <a:lstStyle/>
          <a:p>
            <a:pPr algn="ctr">
              <a:spcAft>
                <a:spcPts val="50"/>
              </a:spcAft>
            </a:pPr>
            <a:r>
              <a:rPr lang="en" sz="7200" dirty="0">
                <a:solidFill>
                  <a:srgbClr val="F2E9E1"/>
                </a:solidFill>
                <a:latin typeface="Didact Gothic" panose="00000500000000000000" pitchFamily="2" charset="0"/>
              </a:rPr>
              <a:t>DataWareHouse</a:t>
            </a:r>
            <a:endParaRPr lang="ar-EG" sz="7200" dirty="0">
              <a:solidFill>
                <a:srgbClr val="F2E9E1"/>
              </a:solidFill>
              <a:latin typeface="Didact Gothic" panose="00000500000000000000" pitchFamily="2" charset="0"/>
            </a:endParaRPr>
          </a:p>
        </p:txBody>
      </p:sp>
      <p:sp>
        <p:nvSpPr>
          <p:cNvPr id="6" name="TextBox 5">
            <a:extLst>
              <a:ext uri="{FF2B5EF4-FFF2-40B4-BE49-F238E27FC236}">
                <a16:creationId xmlns:a16="http://schemas.microsoft.com/office/drawing/2014/main" id="{3931A824-BD32-E5FC-DE40-7A2C16AB9275}"/>
              </a:ext>
            </a:extLst>
          </p:cNvPr>
          <p:cNvSpPr txBox="1"/>
          <p:nvPr/>
        </p:nvSpPr>
        <p:spPr>
          <a:xfrm>
            <a:off x="4267200" y="4138965"/>
            <a:ext cx="10434637" cy="3949799"/>
          </a:xfrm>
          <a:prstGeom prst="rect">
            <a:avLst/>
          </a:prstGeom>
          <a:noFill/>
        </p:spPr>
        <p:txBody>
          <a:bodyPr wrap="square" rtlCol="0">
            <a:spAutoFit/>
          </a:bodyPr>
          <a:lstStyle/>
          <a:p>
            <a:r>
              <a:rPr lang="en-US" sz="2800" kern="0" dirty="0">
                <a:solidFill>
                  <a:srgbClr val="F2E9E1"/>
                </a:solidFill>
                <a:effectLst/>
                <a:latin typeface="Didact Gothic" panose="00000500000000000000" pitchFamily="2" charset="0"/>
                <a:ea typeface="Arial" panose="020B0604020202020204" pitchFamily="34" charset="0"/>
              </a:rPr>
              <a:t>Dimension Tables :</a:t>
            </a:r>
            <a:endParaRPr lang="ar-EG" sz="2800" kern="0" dirty="0">
              <a:solidFill>
                <a:srgbClr val="F2E9E1"/>
              </a:solidFill>
              <a:effectLst/>
              <a:latin typeface="Didact Gothic" panose="00000500000000000000" pitchFamily="2" charset="0"/>
              <a:ea typeface="Arial" panose="020B0604020202020204" pitchFamily="34" charset="0"/>
            </a:endParaRPr>
          </a:p>
          <a:p>
            <a:pPr>
              <a:spcAft>
                <a:spcPts val="50"/>
              </a:spcAft>
            </a:pPr>
            <a:r>
              <a:rPr lang="en-US" sz="2400" kern="0" dirty="0">
                <a:solidFill>
                  <a:srgbClr val="F2E9E1"/>
                </a:solidFill>
                <a:effectLst/>
                <a:latin typeface="Didact Gothic" panose="00000500000000000000" pitchFamily="2" charset="0"/>
                <a:ea typeface="Arial" panose="020B0604020202020204" pitchFamily="34" charset="0"/>
              </a:rPr>
              <a:t>  </a:t>
            </a:r>
            <a:r>
              <a:rPr lang="en-US" sz="2400" kern="0" dirty="0" err="1">
                <a:solidFill>
                  <a:srgbClr val="F2E9E1"/>
                </a:solidFill>
                <a:effectLst/>
                <a:latin typeface="Didact Gothic" panose="00000500000000000000" pitchFamily="2" charset="0"/>
                <a:ea typeface="Arial" panose="020B0604020202020204" pitchFamily="34" charset="0"/>
              </a:rPr>
              <a:t>DimStudent</a:t>
            </a:r>
            <a:endParaRPr lang="ar-EG" sz="2400" kern="0" dirty="0">
              <a:solidFill>
                <a:srgbClr val="F2E9E1"/>
              </a:solidFill>
              <a:effectLst/>
              <a:latin typeface="Didact Gothic" panose="00000500000000000000" pitchFamily="2" charset="0"/>
              <a:ea typeface="Arial" panose="020B0604020202020204" pitchFamily="34" charset="0"/>
            </a:endParaRPr>
          </a:p>
          <a:p>
            <a:pPr>
              <a:spcAft>
                <a:spcPts val="50"/>
              </a:spcAft>
            </a:pPr>
            <a:r>
              <a:rPr lang="en-US" sz="2400" kern="0" dirty="0">
                <a:solidFill>
                  <a:srgbClr val="F2E9E1"/>
                </a:solidFill>
                <a:effectLst/>
                <a:latin typeface="Didact Gothic" panose="00000500000000000000" pitchFamily="2" charset="0"/>
                <a:ea typeface="Arial" panose="020B0604020202020204" pitchFamily="34" charset="0"/>
              </a:rPr>
              <a:t>  </a:t>
            </a:r>
            <a:r>
              <a:rPr lang="en-US" sz="2400" kern="0" dirty="0" err="1">
                <a:solidFill>
                  <a:srgbClr val="F2E9E1"/>
                </a:solidFill>
                <a:effectLst/>
                <a:latin typeface="Didact Gothic" panose="00000500000000000000" pitchFamily="2" charset="0"/>
                <a:ea typeface="Arial" panose="020B0604020202020204" pitchFamily="34" charset="0"/>
              </a:rPr>
              <a:t>DimDepartment</a:t>
            </a:r>
            <a:r>
              <a:rPr lang="en-US" sz="2400" kern="0" dirty="0">
                <a:solidFill>
                  <a:srgbClr val="F2E9E1"/>
                </a:solidFill>
                <a:effectLst/>
                <a:latin typeface="Didact Gothic" panose="00000500000000000000" pitchFamily="2" charset="0"/>
                <a:ea typeface="Arial" panose="020B0604020202020204" pitchFamily="34" charset="0"/>
              </a:rPr>
              <a:t> </a:t>
            </a:r>
            <a:endParaRPr lang="ar-EG" sz="2400" kern="0" dirty="0">
              <a:solidFill>
                <a:srgbClr val="F2E9E1"/>
              </a:solidFill>
              <a:effectLst/>
              <a:latin typeface="Didact Gothic" panose="00000500000000000000" pitchFamily="2" charset="0"/>
              <a:ea typeface="Arial" panose="020B0604020202020204" pitchFamily="34" charset="0"/>
            </a:endParaRPr>
          </a:p>
          <a:p>
            <a:pPr>
              <a:spcAft>
                <a:spcPts val="50"/>
              </a:spcAft>
            </a:pPr>
            <a:r>
              <a:rPr lang="en-US" sz="2400" kern="0" dirty="0">
                <a:solidFill>
                  <a:srgbClr val="F2E9E1"/>
                </a:solidFill>
                <a:effectLst/>
                <a:latin typeface="Didact Gothic" panose="00000500000000000000" pitchFamily="2" charset="0"/>
                <a:ea typeface="Arial" panose="020B0604020202020204" pitchFamily="34" charset="0"/>
              </a:rPr>
              <a:t>  </a:t>
            </a:r>
            <a:r>
              <a:rPr lang="en-US" sz="2400" kern="0" dirty="0" err="1">
                <a:solidFill>
                  <a:srgbClr val="F2E9E1"/>
                </a:solidFill>
                <a:effectLst/>
                <a:latin typeface="Didact Gothic" panose="00000500000000000000" pitchFamily="2" charset="0"/>
                <a:ea typeface="Arial" panose="020B0604020202020204" pitchFamily="34" charset="0"/>
              </a:rPr>
              <a:t>DimBranch</a:t>
            </a:r>
            <a:r>
              <a:rPr lang="en-US" sz="2400" kern="0" dirty="0">
                <a:solidFill>
                  <a:srgbClr val="F2E9E1"/>
                </a:solidFill>
                <a:effectLst/>
                <a:latin typeface="Didact Gothic" panose="00000500000000000000" pitchFamily="2" charset="0"/>
                <a:ea typeface="Arial" panose="020B0604020202020204" pitchFamily="34" charset="0"/>
              </a:rPr>
              <a:t> </a:t>
            </a:r>
            <a:endParaRPr lang="ar-EG" sz="2400" kern="0" dirty="0">
              <a:solidFill>
                <a:srgbClr val="F2E9E1"/>
              </a:solidFill>
              <a:effectLst/>
              <a:latin typeface="Didact Gothic" panose="00000500000000000000" pitchFamily="2" charset="0"/>
              <a:ea typeface="Arial" panose="020B0604020202020204" pitchFamily="34" charset="0"/>
            </a:endParaRPr>
          </a:p>
          <a:p>
            <a:pPr>
              <a:spcAft>
                <a:spcPts val="50"/>
              </a:spcAft>
            </a:pPr>
            <a:r>
              <a:rPr lang="en-US" sz="2400" kern="0" dirty="0">
                <a:solidFill>
                  <a:srgbClr val="F2E9E1"/>
                </a:solidFill>
                <a:effectLst/>
                <a:latin typeface="Didact Gothic" panose="00000500000000000000" pitchFamily="2" charset="0"/>
                <a:ea typeface="Arial" panose="020B0604020202020204" pitchFamily="34" charset="0"/>
              </a:rPr>
              <a:t>  </a:t>
            </a:r>
            <a:r>
              <a:rPr lang="en-US" sz="2400" kern="0" dirty="0" err="1">
                <a:solidFill>
                  <a:srgbClr val="F2E9E1"/>
                </a:solidFill>
                <a:effectLst/>
                <a:latin typeface="Didact Gothic" panose="00000500000000000000" pitchFamily="2" charset="0"/>
                <a:ea typeface="Arial" panose="020B0604020202020204" pitchFamily="34" charset="0"/>
              </a:rPr>
              <a:t>DimIntake</a:t>
            </a:r>
            <a:endParaRPr lang="ar-EG" sz="2400" kern="0" dirty="0">
              <a:solidFill>
                <a:srgbClr val="F2E9E1"/>
              </a:solidFill>
              <a:effectLst/>
              <a:latin typeface="Didact Gothic" panose="00000500000000000000" pitchFamily="2" charset="0"/>
              <a:ea typeface="Arial" panose="020B0604020202020204" pitchFamily="34" charset="0"/>
            </a:endParaRPr>
          </a:p>
          <a:p>
            <a:pPr>
              <a:spcAft>
                <a:spcPts val="50"/>
              </a:spcAft>
            </a:pPr>
            <a:r>
              <a:rPr lang="en-US" sz="2400" kern="0" dirty="0">
                <a:solidFill>
                  <a:srgbClr val="F2E9E1"/>
                </a:solidFill>
                <a:effectLst/>
                <a:latin typeface="Didact Gothic" panose="00000500000000000000" pitchFamily="2" charset="0"/>
                <a:ea typeface="Arial" panose="020B0604020202020204" pitchFamily="34" charset="0"/>
              </a:rPr>
              <a:t>  </a:t>
            </a:r>
            <a:r>
              <a:rPr lang="en-US" sz="2400" kern="0" dirty="0" err="1">
                <a:solidFill>
                  <a:srgbClr val="F2E9E1"/>
                </a:solidFill>
                <a:effectLst/>
                <a:latin typeface="Didact Gothic" panose="00000500000000000000" pitchFamily="2" charset="0"/>
                <a:ea typeface="Arial" panose="020B0604020202020204" pitchFamily="34" charset="0"/>
              </a:rPr>
              <a:t>DimFreelance</a:t>
            </a:r>
            <a:r>
              <a:rPr lang="en-US" sz="2400" kern="0" dirty="0">
                <a:solidFill>
                  <a:srgbClr val="F2E9E1"/>
                </a:solidFill>
                <a:effectLst/>
                <a:latin typeface="Didact Gothic" panose="00000500000000000000" pitchFamily="2" charset="0"/>
                <a:ea typeface="Arial" panose="020B0604020202020204" pitchFamily="34" charset="0"/>
              </a:rPr>
              <a:t> </a:t>
            </a:r>
            <a:endParaRPr lang="ar-EG" sz="2400" kern="0" dirty="0">
              <a:solidFill>
                <a:srgbClr val="F2E9E1"/>
              </a:solidFill>
              <a:effectLst/>
              <a:latin typeface="Didact Gothic" panose="00000500000000000000" pitchFamily="2" charset="0"/>
              <a:ea typeface="Arial" panose="020B0604020202020204" pitchFamily="34" charset="0"/>
            </a:endParaRPr>
          </a:p>
          <a:p>
            <a:pPr>
              <a:spcAft>
                <a:spcPts val="50"/>
              </a:spcAft>
            </a:pPr>
            <a:r>
              <a:rPr lang="en-US" sz="2400" kern="0" dirty="0">
                <a:solidFill>
                  <a:srgbClr val="F2E9E1"/>
                </a:solidFill>
                <a:effectLst/>
                <a:latin typeface="Didact Gothic" panose="00000500000000000000" pitchFamily="2" charset="0"/>
                <a:ea typeface="Arial" panose="020B0604020202020204" pitchFamily="34" charset="0"/>
              </a:rPr>
              <a:t>  </a:t>
            </a:r>
            <a:r>
              <a:rPr lang="en-US" sz="2400" kern="0" dirty="0" err="1">
                <a:solidFill>
                  <a:srgbClr val="F2E9E1"/>
                </a:solidFill>
                <a:effectLst/>
                <a:latin typeface="Didact Gothic" panose="00000500000000000000" pitchFamily="2" charset="0"/>
                <a:ea typeface="Arial" panose="020B0604020202020204" pitchFamily="34" charset="0"/>
              </a:rPr>
              <a:t>DimCertificate</a:t>
            </a:r>
            <a:r>
              <a:rPr lang="en-US" sz="2400" kern="0" dirty="0">
                <a:solidFill>
                  <a:srgbClr val="F2E9E1"/>
                </a:solidFill>
                <a:effectLst/>
                <a:latin typeface="Didact Gothic" panose="00000500000000000000" pitchFamily="2" charset="0"/>
                <a:ea typeface="Arial" panose="020B0604020202020204" pitchFamily="34" charset="0"/>
              </a:rPr>
              <a:t> </a:t>
            </a:r>
            <a:endParaRPr lang="ar-EG" sz="2400" kern="0" dirty="0">
              <a:solidFill>
                <a:srgbClr val="F2E9E1"/>
              </a:solidFill>
              <a:effectLst/>
              <a:latin typeface="Didact Gothic" panose="00000500000000000000" pitchFamily="2" charset="0"/>
              <a:ea typeface="Arial" panose="020B0604020202020204" pitchFamily="34" charset="0"/>
            </a:endParaRPr>
          </a:p>
          <a:p>
            <a:pPr>
              <a:spcAft>
                <a:spcPts val="50"/>
              </a:spcAft>
            </a:pPr>
            <a:r>
              <a:rPr lang="en-US" sz="2400" kern="0" dirty="0">
                <a:solidFill>
                  <a:srgbClr val="F2E9E1"/>
                </a:solidFill>
                <a:effectLst/>
                <a:latin typeface="Didact Gothic" panose="00000500000000000000" pitchFamily="2" charset="0"/>
                <a:ea typeface="Arial" panose="020B0604020202020204" pitchFamily="34" charset="0"/>
              </a:rPr>
              <a:t>  </a:t>
            </a:r>
            <a:r>
              <a:rPr lang="en-US" sz="2400" kern="0" dirty="0" err="1">
                <a:solidFill>
                  <a:srgbClr val="F2E9E1"/>
                </a:solidFill>
                <a:effectLst/>
                <a:latin typeface="Didact Gothic" panose="00000500000000000000" pitchFamily="2" charset="0"/>
                <a:ea typeface="Arial" panose="020B0604020202020204" pitchFamily="34" charset="0"/>
              </a:rPr>
              <a:t>DimCourses</a:t>
            </a:r>
            <a:r>
              <a:rPr lang="en-US" sz="2400" kern="0" dirty="0">
                <a:solidFill>
                  <a:srgbClr val="F2E9E1"/>
                </a:solidFill>
                <a:effectLst/>
                <a:latin typeface="Didact Gothic" panose="00000500000000000000" pitchFamily="2" charset="0"/>
                <a:ea typeface="Arial" panose="020B0604020202020204" pitchFamily="34" charset="0"/>
              </a:rPr>
              <a:t> </a:t>
            </a:r>
            <a:endParaRPr lang="ar-EG" sz="2400" kern="0" dirty="0">
              <a:solidFill>
                <a:srgbClr val="F2E9E1"/>
              </a:solidFill>
              <a:effectLst/>
              <a:latin typeface="Didact Gothic" panose="00000500000000000000" pitchFamily="2" charset="0"/>
              <a:ea typeface="Arial" panose="020B0604020202020204" pitchFamily="34" charset="0"/>
            </a:endParaRPr>
          </a:p>
          <a:p>
            <a:pPr>
              <a:spcAft>
                <a:spcPts val="50"/>
              </a:spcAft>
            </a:pPr>
            <a:r>
              <a:rPr lang="en-US" sz="2400" kern="0" dirty="0">
                <a:solidFill>
                  <a:srgbClr val="F2E9E1"/>
                </a:solidFill>
                <a:effectLst/>
                <a:latin typeface="Didact Gothic" panose="00000500000000000000" pitchFamily="2" charset="0"/>
                <a:ea typeface="Arial" panose="020B0604020202020204" pitchFamily="34" charset="0"/>
              </a:rPr>
              <a:t>  </a:t>
            </a:r>
            <a:r>
              <a:rPr lang="en-US" sz="2400" kern="0" dirty="0" err="1">
                <a:solidFill>
                  <a:srgbClr val="F2E9E1"/>
                </a:solidFill>
                <a:effectLst/>
                <a:latin typeface="Didact Gothic" panose="00000500000000000000" pitchFamily="2" charset="0"/>
                <a:ea typeface="Arial" panose="020B0604020202020204" pitchFamily="34" charset="0"/>
              </a:rPr>
              <a:t>DimTopics</a:t>
            </a:r>
            <a:endParaRPr lang="ar-EG" sz="2400" kern="0" dirty="0">
              <a:solidFill>
                <a:srgbClr val="F2E9E1"/>
              </a:solidFill>
              <a:effectLst/>
              <a:latin typeface="Didact Gothic" panose="00000500000000000000" pitchFamily="2" charset="0"/>
              <a:ea typeface="Arial" panose="020B0604020202020204" pitchFamily="34" charset="0"/>
            </a:endParaRPr>
          </a:p>
          <a:p>
            <a:pPr>
              <a:spcAft>
                <a:spcPts val="50"/>
              </a:spcAft>
            </a:pPr>
            <a:r>
              <a:rPr lang="en-US" sz="2400" kern="0" dirty="0">
                <a:solidFill>
                  <a:srgbClr val="F2E9E1"/>
                </a:solidFill>
                <a:effectLst/>
                <a:latin typeface="Didact Gothic" panose="00000500000000000000" pitchFamily="2" charset="0"/>
                <a:ea typeface="Arial" panose="020B0604020202020204" pitchFamily="34" charset="0"/>
              </a:rPr>
              <a:t>  </a:t>
            </a:r>
            <a:r>
              <a:rPr lang="en-US" sz="2400" kern="0" dirty="0" err="1">
                <a:solidFill>
                  <a:srgbClr val="F2E9E1"/>
                </a:solidFill>
                <a:effectLst/>
                <a:latin typeface="Didact Gothic" panose="00000500000000000000" pitchFamily="2" charset="0"/>
                <a:ea typeface="Arial" panose="020B0604020202020204" pitchFamily="34" charset="0"/>
              </a:rPr>
              <a:t>DimInstructor</a:t>
            </a:r>
            <a:endParaRPr lang="en-US" sz="2400" dirty="0">
              <a:solidFill>
                <a:srgbClr val="F2E9E1"/>
              </a:solidFill>
              <a:latin typeface="Didact Gothic" panose="00000500000000000000" pitchFamily="2" charset="0"/>
            </a:endParaRPr>
          </a:p>
        </p:txBody>
      </p:sp>
      <p:sp>
        <p:nvSpPr>
          <p:cNvPr id="7" name="TextBox 6">
            <a:extLst>
              <a:ext uri="{FF2B5EF4-FFF2-40B4-BE49-F238E27FC236}">
                <a16:creationId xmlns:a16="http://schemas.microsoft.com/office/drawing/2014/main" id="{E16304B6-CDAF-9233-D2A3-81656B6479A3}"/>
              </a:ext>
            </a:extLst>
          </p:cNvPr>
          <p:cNvSpPr txBox="1"/>
          <p:nvPr/>
        </p:nvSpPr>
        <p:spPr>
          <a:xfrm>
            <a:off x="457200" y="4136534"/>
            <a:ext cx="10887074" cy="3185487"/>
          </a:xfrm>
          <a:prstGeom prst="rect">
            <a:avLst/>
          </a:prstGeom>
          <a:noFill/>
        </p:spPr>
        <p:txBody>
          <a:bodyPr wrap="square" rtlCol="0">
            <a:spAutoFit/>
          </a:bodyPr>
          <a:lstStyle/>
          <a:p>
            <a:r>
              <a:rPr lang="en-US" sz="2800" dirty="0">
                <a:solidFill>
                  <a:srgbClr val="F2E9E1"/>
                </a:solidFill>
                <a:latin typeface="Didact Gothic" panose="00000500000000000000" pitchFamily="2" charset="0"/>
              </a:rPr>
              <a:t>Fact Tables :</a:t>
            </a:r>
          </a:p>
          <a:p>
            <a:pPr>
              <a:spcAft>
                <a:spcPts val="50"/>
              </a:spcAft>
            </a:pPr>
            <a:r>
              <a:rPr lang="en-US" sz="2400" dirty="0">
                <a:solidFill>
                  <a:srgbClr val="F2E9E1"/>
                </a:solidFill>
                <a:latin typeface="Didact Gothic" panose="00000500000000000000" pitchFamily="2" charset="0"/>
              </a:rPr>
              <a:t>  </a:t>
            </a:r>
            <a:r>
              <a:rPr lang="en-US" sz="2400" dirty="0" err="1">
                <a:solidFill>
                  <a:srgbClr val="F2E9E1"/>
                </a:solidFill>
                <a:latin typeface="Didact Gothic" panose="00000500000000000000" pitchFamily="2" charset="0"/>
              </a:rPr>
              <a:t>IntakeBranch_FactLess</a:t>
            </a:r>
            <a:endParaRPr lang="ar-EG" sz="2400" dirty="0">
              <a:solidFill>
                <a:srgbClr val="F2E9E1"/>
              </a:solidFill>
              <a:latin typeface="Didact Gothic" panose="00000500000000000000" pitchFamily="2" charset="0"/>
            </a:endParaRPr>
          </a:p>
          <a:p>
            <a:pPr>
              <a:spcAft>
                <a:spcPts val="50"/>
              </a:spcAft>
            </a:pPr>
            <a:r>
              <a:rPr lang="en-US" sz="2400" dirty="0">
                <a:solidFill>
                  <a:srgbClr val="F2E9E1"/>
                </a:solidFill>
                <a:latin typeface="Didact Gothic" panose="00000500000000000000" pitchFamily="2" charset="0"/>
              </a:rPr>
              <a:t>  </a:t>
            </a:r>
            <a:r>
              <a:rPr lang="en-US" sz="2400" dirty="0" err="1">
                <a:solidFill>
                  <a:srgbClr val="F2E9E1"/>
                </a:solidFill>
                <a:latin typeface="Didact Gothic" panose="00000500000000000000" pitchFamily="2" charset="0"/>
              </a:rPr>
              <a:t>DeptBranchFactLess</a:t>
            </a:r>
            <a:endParaRPr lang="ar-EG" sz="2400" dirty="0">
              <a:solidFill>
                <a:srgbClr val="F2E9E1"/>
              </a:solidFill>
              <a:latin typeface="Didact Gothic" panose="00000500000000000000" pitchFamily="2" charset="0"/>
            </a:endParaRPr>
          </a:p>
          <a:p>
            <a:pPr>
              <a:spcAft>
                <a:spcPts val="50"/>
              </a:spcAft>
            </a:pPr>
            <a:r>
              <a:rPr lang="en-US" sz="2400" dirty="0">
                <a:solidFill>
                  <a:srgbClr val="F2E9E1"/>
                </a:solidFill>
                <a:latin typeface="Didact Gothic" panose="00000500000000000000" pitchFamily="2" charset="0"/>
              </a:rPr>
              <a:t>  </a:t>
            </a:r>
            <a:r>
              <a:rPr lang="en-US" sz="2400" dirty="0" err="1">
                <a:solidFill>
                  <a:srgbClr val="F2E9E1"/>
                </a:solidFill>
                <a:latin typeface="Didact Gothic" panose="00000500000000000000" pitchFamily="2" charset="0"/>
              </a:rPr>
              <a:t>Student_KPI_Fact</a:t>
            </a:r>
            <a:endParaRPr lang="ar-EG" sz="2400" dirty="0">
              <a:solidFill>
                <a:srgbClr val="F2E9E1"/>
              </a:solidFill>
              <a:latin typeface="Didact Gothic" panose="00000500000000000000" pitchFamily="2" charset="0"/>
            </a:endParaRPr>
          </a:p>
          <a:p>
            <a:pPr>
              <a:spcAft>
                <a:spcPts val="50"/>
              </a:spcAft>
            </a:pPr>
            <a:r>
              <a:rPr lang="en-US" sz="2400" dirty="0">
                <a:solidFill>
                  <a:srgbClr val="F2E9E1"/>
                </a:solidFill>
                <a:latin typeface="Didact Gothic" panose="00000500000000000000" pitchFamily="2" charset="0"/>
              </a:rPr>
              <a:t>  Fact </a:t>
            </a:r>
            <a:r>
              <a:rPr lang="en-US" sz="2400" dirty="0" err="1">
                <a:solidFill>
                  <a:srgbClr val="F2E9E1"/>
                </a:solidFill>
                <a:latin typeface="Didact Gothic" panose="00000500000000000000" pitchFamily="2" charset="0"/>
              </a:rPr>
              <a:t>Instructor_Course</a:t>
            </a:r>
            <a:endParaRPr lang="ar-EG" sz="2400" dirty="0">
              <a:solidFill>
                <a:srgbClr val="F2E9E1"/>
              </a:solidFill>
              <a:latin typeface="Didact Gothic" panose="00000500000000000000" pitchFamily="2" charset="0"/>
            </a:endParaRPr>
          </a:p>
          <a:p>
            <a:pPr>
              <a:spcAft>
                <a:spcPts val="50"/>
              </a:spcAft>
            </a:pPr>
            <a:r>
              <a:rPr lang="en-US" sz="2400" dirty="0">
                <a:solidFill>
                  <a:srgbClr val="F2E9E1"/>
                </a:solidFill>
                <a:latin typeface="Didact Gothic" panose="00000500000000000000" pitchFamily="2" charset="0"/>
              </a:rPr>
              <a:t>  </a:t>
            </a:r>
            <a:r>
              <a:rPr lang="en-US" sz="2400" dirty="0" err="1">
                <a:solidFill>
                  <a:srgbClr val="F2E9E1"/>
                </a:solidFill>
                <a:latin typeface="Didact Gothic" panose="00000500000000000000" pitchFamily="2" charset="0"/>
              </a:rPr>
              <a:t>Fact_Feedback</a:t>
            </a:r>
            <a:endParaRPr lang="ar-EG" sz="2400" dirty="0">
              <a:solidFill>
                <a:srgbClr val="F2E9E1"/>
              </a:solidFill>
              <a:latin typeface="Didact Gothic" panose="00000500000000000000" pitchFamily="2" charset="0"/>
            </a:endParaRPr>
          </a:p>
          <a:p>
            <a:pPr>
              <a:spcAft>
                <a:spcPts val="50"/>
              </a:spcAft>
            </a:pPr>
            <a:r>
              <a:rPr lang="en-US" sz="2400" dirty="0">
                <a:solidFill>
                  <a:srgbClr val="F2E9E1"/>
                </a:solidFill>
                <a:latin typeface="Didact Gothic" panose="00000500000000000000" pitchFamily="2" charset="0"/>
              </a:rPr>
              <a:t>  </a:t>
            </a:r>
            <a:r>
              <a:rPr lang="en-US" sz="2400" dirty="0" err="1">
                <a:solidFill>
                  <a:srgbClr val="F2E9E1"/>
                </a:solidFill>
                <a:latin typeface="Didact Gothic" panose="00000500000000000000" pitchFamily="2" charset="0"/>
              </a:rPr>
              <a:t>Fact_Grade</a:t>
            </a:r>
            <a:endParaRPr lang="ar-EG" sz="2400" dirty="0">
              <a:solidFill>
                <a:srgbClr val="F2E9E1"/>
              </a:solidFill>
              <a:latin typeface="Didact Gothic" panose="00000500000000000000" pitchFamily="2" charset="0"/>
            </a:endParaRPr>
          </a:p>
          <a:p>
            <a:pPr>
              <a:spcAft>
                <a:spcPts val="50"/>
              </a:spcAft>
            </a:pPr>
            <a:r>
              <a:rPr lang="en-US" sz="2400" dirty="0">
                <a:solidFill>
                  <a:srgbClr val="F2E9E1"/>
                </a:solidFill>
                <a:latin typeface="Didact Gothic" panose="00000500000000000000" pitchFamily="2" charset="0"/>
              </a:rPr>
              <a:t>  </a:t>
            </a:r>
            <a:r>
              <a:rPr lang="en-US" sz="2400" dirty="0" err="1">
                <a:solidFill>
                  <a:srgbClr val="F2E9E1"/>
                </a:solidFill>
                <a:latin typeface="Didact Gothic" panose="00000500000000000000" pitchFamily="2" charset="0"/>
              </a:rPr>
              <a:t>Fact_Exam</a:t>
            </a:r>
            <a:endParaRPr lang="ar-EG" sz="2400" dirty="0">
              <a:solidFill>
                <a:srgbClr val="F2E9E1"/>
              </a:solidFill>
              <a:latin typeface="Didact Gothic" panose="00000500000000000000" pitchFamily="2" charset="0"/>
            </a:endParaRPr>
          </a:p>
        </p:txBody>
      </p:sp>
      <p:pic>
        <p:nvPicPr>
          <p:cNvPr id="9" name="Picture 8" descr="A computer screen shot of a computer&#10;&#10;Description automatically generated">
            <a:extLst>
              <a:ext uri="{FF2B5EF4-FFF2-40B4-BE49-F238E27FC236}">
                <a16:creationId xmlns:a16="http://schemas.microsoft.com/office/drawing/2014/main" id="{5C98BF93-B26D-30DA-7681-6D1314AE1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2777007"/>
            <a:ext cx="9067800" cy="7167093"/>
          </a:xfrm>
          <a:prstGeom prst="rect">
            <a:avLst/>
          </a:prstGeom>
        </p:spPr>
      </p:pic>
      <p:sp>
        <p:nvSpPr>
          <p:cNvPr id="11" name="TextBox 10">
            <a:extLst>
              <a:ext uri="{FF2B5EF4-FFF2-40B4-BE49-F238E27FC236}">
                <a16:creationId xmlns:a16="http://schemas.microsoft.com/office/drawing/2014/main" id="{B134AE8A-8F9C-2561-E964-D395F77D9FA1}"/>
              </a:ext>
            </a:extLst>
          </p:cNvPr>
          <p:cNvSpPr txBox="1"/>
          <p:nvPr/>
        </p:nvSpPr>
        <p:spPr>
          <a:xfrm>
            <a:off x="1981200" y="3162300"/>
            <a:ext cx="4572000" cy="707886"/>
          </a:xfrm>
          <a:prstGeom prst="rect">
            <a:avLst/>
          </a:prstGeom>
          <a:noFill/>
        </p:spPr>
        <p:txBody>
          <a:bodyPr wrap="square" rtlCol="0">
            <a:spAutoFit/>
          </a:bodyPr>
          <a:lstStyle/>
          <a:p>
            <a:r>
              <a:rPr lang="en-US" sz="4000" dirty="0" err="1">
                <a:solidFill>
                  <a:schemeClr val="accent2">
                    <a:lumMod val="40000"/>
                    <a:lumOff val="60000"/>
                  </a:schemeClr>
                </a:solidFill>
                <a:latin typeface="Didact Gothic" panose="00000500000000000000" pitchFamily="2" charset="0"/>
              </a:rPr>
              <a:t>SnowFlake</a:t>
            </a:r>
            <a:r>
              <a:rPr lang="en-US" sz="4000" dirty="0">
                <a:solidFill>
                  <a:schemeClr val="accent2">
                    <a:lumMod val="40000"/>
                    <a:lumOff val="60000"/>
                  </a:schemeClr>
                </a:solidFill>
                <a:latin typeface="Didact Gothic" panose="00000500000000000000" pitchFamily="2" charset="0"/>
              </a:rPr>
              <a:t> Model</a:t>
            </a:r>
          </a:p>
        </p:txBody>
      </p:sp>
    </p:spTree>
    <p:extLst>
      <p:ext uri="{BB962C8B-B14F-4D97-AF65-F5344CB8AC3E}">
        <p14:creationId xmlns:p14="http://schemas.microsoft.com/office/powerpoint/2010/main" val="1407145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4A9B8721-3BC5-08D2-2CE7-FAB3406C605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5318FDF-3A0C-4888-677D-36EA13213F29}"/>
              </a:ext>
            </a:extLst>
          </p:cNvPr>
          <p:cNvPicPr>
            <a:picLocks noChangeAspect="1"/>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22009" y="3"/>
            <a:ext cx="10902449" cy="10287000"/>
          </a:xfrm>
          <a:prstGeom prst="rect">
            <a:avLst/>
          </a:prstGeom>
        </p:spPr>
      </p:pic>
      <p:sp>
        <p:nvSpPr>
          <p:cNvPr id="5" name="AutoShape 5">
            <a:extLst>
              <a:ext uri="{FF2B5EF4-FFF2-40B4-BE49-F238E27FC236}">
                <a16:creationId xmlns:a16="http://schemas.microsoft.com/office/drawing/2014/main" id="{FF0B1D7B-0E24-1B8C-1600-FB8C8635DA0A}"/>
              </a:ext>
            </a:extLst>
          </p:cNvPr>
          <p:cNvSpPr/>
          <p:nvPr/>
        </p:nvSpPr>
        <p:spPr>
          <a:xfrm rot="-5401989">
            <a:off x="2398267" y="5347955"/>
            <a:ext cx="8374158" cy="4964"/>
          </a:xfrm>
          <a:prstGeom prst="line">
            <a:avLst/>
          </a:prstGeom>
          <a:ln w="9525" cap="flat">
            <a:solidFill>
              <a:schemeClr val="accent2">
                <a:lumMod val="40000"/>
                <a:lumOff val="60000"/>
              </a:schemeClr>
            </a:solidFill>
            <a:prstDash val="solid"/>
            <a:headEnd type="none" w="sm" len="sm"/>
            <a:tailEnd type="none" w="sm" len="sm"/>
          </a:ln>
        </p:spPr>
        <p:txBody>
          <a:bodyPr/>
          <a:lstStyle/>
          <a:p>
            <a:endParaRPr lang="en-US"/>
          </a:p>
        </p:txBody>
      </p:sp>
      <p:sp>
        <p:nvSpPr>
          <p:cNvPr id="9" name="TextBox 9">
            <a:extLst>
              <a:ext uri="{FF2B5EF4-FFF2-40B4-BE49-F238E27FC236}">
                <a16:creationId xmlns:a16="http://schemas.microsoft.com/office/drawing/2014/main" id="{772940DE-6D44-F121-2DAC-D5E7FFF60679}"/>
              </a:ext>
            </a:extLst>
          </p:cNvPr>
          <p:cNvSpPr txBox="1"/>
          <p:nvPr/>
        </p:nvSpPr>
        <p:spPr>
          <a:xfrm>
            <a:off x="603538" y="4156050"/>
            <a:ext cx="5400390" cy="1974900"/>
          </a:xfrm>
          <a:prstGeom prst="rect">
            <a:avLst/>
          </a:prstGeom>
        </p:spPr>
        <p:txBody>
          <a:bodyPr wrap="square" lIns="0" tIns="0" rIns="0" bIns="0" rtlCol="0" anchor="t">
            <a:spAutoFit/>
          </a:bodyPr>
          <a:lstStyle/>
          <a:p>
            <a:pPr algn="ctr">
              <a:lnSpc>
                <a:spcPts val="7699"/>
              </a:lnSpc>
            </a:pPr>
            <a:r>
              <a:rPr lang="en-US" sz="6999" dirty="0">
                <a:solidFill>
                  <a:srgbClr val="F2E9E1"/>
                </a:solidFill>
                <a:latin typeface="Didact Gothic"/>
              </a:rPr>
              <a:t>Source Query Execution</a:t>
            </a:r>
          </a:p>
        </p:txBody>
      </p:sp>
      <p:sp>
        <p:nvSpPr>
          <p:cNvPr id="10" name="TextBox 10">
            <a:extLst>
              <a:ext uri="{FF2B5EF4-FFF2-40B4-BE49-F238E27FC236}">
                <a16:creationId xmlns:a16="http://schemas.microsoft.com/office/drawing/2014/main" id="{6397C911-94B6-E883-1096-FD02256F97E1}"/>
              </a:ext>
            </a:extLst>
          </p:cNvPr>
          <p:cNvSpPr txBox="1"/>
          <p:nvPr/>
        </p:nvSpPr>
        <p:spPr>
          <a:xfrm>
            <a:off x="7363444" y="9639300"/>
            <a:ext cx="4430930" cy="306636"/>
          </a:xfrm>
          <a:prstGeom prst="rect">
            <a:avLst/>
          </a:prstGeom>
        </p:spPr>
        <p:txBody>
          <a:bodyPr lIns="0" tIns="0" rIns="0" bIns="0" rtlCol="0" anchor="t">
            <a:spAutoFit/>
          </a:bodyPr>
          <a:lstStyle/>
          <a:p>
            <a:pPr algn="ctr">
              <a:lnSpc>
                <a:spcPts val="2520"/>
              </a:lnSpc>
            </a:pPr>
            <a:r>
              <a:rPr lang="en-US" sz="1800" u="sng" dirty="0">
                <a:solidFill>
                  <a:srgbClr val="F2E9E1"/>
                </a:solidFill>
                <a:latin typeface="Didact Gothic"/>
              </a:rPr>
              <a:t>Back to </a:t>
            </a:r>
            <a:r>
              <a:rPr lang="en-US" sz="1800" u="sng" dirty="0" err="1">
                <a:solidFill>
                  <a:srgbClr val="F2E9E1"/>
                </a:solidFill>
                <a:latin typeface="Didact Gothic"/>
              </a:rPr>
              <a:t>OutLine</a:t>
            </a:r>
            <a:r>
              <a:rPr lang="en-US" sz="1800" u="sng" dirty="0">
                <a:solidFill>
                  <a:srgbClr val="F2E9E1"/>
                </a:solidFill>
                <a:latin typeface="Didact Gothic"/>
              </a:rPr>
              <a:t> Page</a:t>
            </a:r>
          </a:p>
        </p:txBody>
      </p:sp>
      <p:pic>
        <p:nvPicPr>
          <p:cNvPr id="4" name="Picture 3">
            <a:extLst>
              <a:ext uri="{FF2B5EF4-FFF2-40B4-BE49-F238E27FC236}">
                <a16:creationId xmlns:a16="http://schemas.microsoft.com/office/drawing/2014/main" id="{74F41880-2817-B016-FF08-61A6FF30F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8887" y="1647825"/>
            <a:ext cx="10315575" cy="6991350"/>
          </a:xfrm>
          <a:prstGeom prst="rect">
            <a:avLst/>
          </a:prstGeom>
        </p:spPr>
      </p:pic>
    </p:spTree>
    <p:extLst>
      <p:ext uri="{BB962C8B-B14F-4D97-AF65-F5344CB8AC3E}">
        <p14:creationId xmlns:p14="http://schemas.microsoft.com/office/powerpoint/2010/main" val="666176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E9A30212-CDA7-F34A-4778-4792AD2FE2AC}"/>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2E2D6F5-F0E3-D6D9-9BFF-4FF42C4CA412}"/>
              </a:ext>
            </a:extLst>
          </p:cNvPr>
          <p:cNvPicPr>
            <a:picLocks noChangeAspect="1"/>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22008" y="3"/>
            <a:ext cx="10287000" cy="10287000"/>
          </a:xfrm>
          <a:prstGeom prst="rect">
            <a:avLst/>
          </a:prstGeom>
        </p:spPr>
      </p:pic>
      <p:sp>
        <p:nvSpPr>
          <p:cNvPr id="5" name="AutoShape 5">
            <a:extLst>
              <a:ext uri="{FF2B5EF4-FFF2-40B4-BE49-F238E27FC236}">
                <a16:creationId xmlns:a16="http://schemas.microsoft.com/office/drawing/2014/main" id="{9539ED01-EE69-2646-2FC8-C22D21158319}"/>
              </a:ext>
            </a:extLst>
          </p:cNvPr>
          <p:cNvSpPr/>
          <p:nvPr/>
        </p:nvSpPr>
        <p:spPr>
          <a:xfrm rot="-5401989">
            <a:off x="4193380" y="5372100"/>
            <a:ext cx="8229601" cy="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4E88D321-50D2-627D-506F-2F48959CBB6D}"/>
              </a:ext>
            </a:extLst>
          </p:cNvPr>
          <p:cNvSpPr txBox="1"/>
          <p:nvPr/>
        </p:nvSpPr>
        <p:spPr>
          <a:xfrm>
            <a:off x="6585406" y="9628713"/>
            <a:ext cx="4430930" cy="306636"/>
          </a:xfrm>
          <a:prstGeom prst="rect">
            <a:avLst/>
          </a:prstGeom>
        </p:spPr>
        <p:txBody>
          <a:bodyPr lIns="0" tIns="0" rIns="0" bIns="0" rtlCol="0" anchor="t">
            <a:spAutoFit/>
          </a:bodyPr>
          <a:lstStyle/>
          <a:p>
            <a:pPr algn="ctr">
              <a:lnSpc>
                <a:spcPts val="2520"/>
              </a:lnSpc>
            </a:pPr>
            <a:r>
              <a:rPr lang="en-US" sz="1800" u="sng">
                <a:solidFill>
                  <a:srgbClr val="F2E9E1"/>
                </a:solidFill>
                <a:latin typeface="Didact Gothic"/>
              </a:rPr>
              <a:t>Back to OutLine Page</a:t>
            </a:r>
          </a:p>
        </p:txBody>
      </p:sp>
      <p:sp>
        <p:nvSpPr>
          <p:cNvPr id="4" name="TextBox 3">
            <a:extLst>
              <a:ext uri="{FF2B5EF4-FFF2-40B4-BE49-F238E27FC236}">
                <a16:creationId xmlns:a16="http://schemas.microsoft.com/office/drawing/2014/main" id="{9451AC12-B616-81F2-3E02-E99E2546C88F}"/>
              </a:ext>
            </a:extLst>
          </p:cNvPr>
          <p:cNvSpPr txBox="1"/>
          <p:nvPr/>
        </p:nvSpPr>
        <p:spPr>
          <a:xfrm>
            <a:off x="836732" y="551140"/>
            <a:ext cx="12187237" cy="1169551"/>
          </a:xfrm>
          <a:prstGeom prst="rect">
            <a:avLst/>
          </a:prstGeom>
          <a:noFill/>
        </p:spPr>
        <p:txBody>
          <a:bodyPr wrap="square" rtlCol="0">
            <a:spAutoFit/>
          </a:bodyPr>
          <a:lstStyle/>
          <a:p>
            <a:r>
              <a:rPr lang="en-US" sz="7000" dirty="0">
                <a:solidFill>
                  <a:srgbClr val="F2E9E1"/>
                </a:solidFill>
              </a:rPr>
              <a:t>ETL for Fact Tables</a:t>
            </a:r>
          </a:p>
        </p:txBody>
      </p:sp>
      <p:sp>
        <p:nvSpPr>
          <p:cNvPr id="6" name="TextBox 5">
            <a:extLst>
              <a:ext uri="{FF2B5EF4-FFF2-40B4-BE49-F238E27FC236}">
                <a16:creationId xmlns:a16="http://schemas.microsoft.com/office/drawing/2014/main" id="{F8761EB5-D4DE-5DB6-C745-305108736F2E}"/>
              </a:ext>
            </a:extLst>
          </p:cNvPr>
          <p:cNvSpPr txBox="1"/>
          <p:nvPr/>
        </p:nvSpPr>
        <p:spPr>
          <a:xfrm>
            <a:off x="8686800" y="612695"/>
            <a:ext cx="12187237" cy="1107996"/>
          </a:xfrm>
          <a:prstGeom prst="rect">
            <a:avLst/>
          </a:prstGeom>
          <a:noFill/>
        </p:spPr>
        <p:txBody>
          <a:bodyPr wrap="square" rtlCol="0">
            <a:spAutoFit/>
          </a:bodyPr>
          <a:lstStyle/>
          <a:p>
            <a:r>
              <a:rPr lang="en-US" sz="6600" dirty="0">
                <a:solidFill>
                  <a:srgbClr val="F2E9E1"/>
                </a:solidFill>
                <a:latin typeface="Didact Gothic" panose="00000500000000000000" pitchFamily="2" charset="0"/>
              </a:rPr>
              <a:t>ETL for Dimension Tables</a:t>
            </a:r>
          </a:p>
        </p:txBody>
      </p:sp>
      <p:pic>
        <p:nvPicPr>
          <p:cNvPr id="16" name="Picture 15" descr="A screenshot of a computer&#10;&#10;Description automatically generated">
            <a:extLst>
              <a:ext uri="{FF2B5EF4-FFF2-40B4-BE49-F238E27FC236}">
                <a16:creationId xmlns:a16="http://schemas.microsoft.com/office/drawing/2014/main" id="{A79D6F91-E5C2-22C2-031E-E5E0BCEA5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603" y="2079929"/>
            <a:ext cx="6705600" cy="2771775"/>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3DB61116-77E5-3D11-4F4D-16D3CD35F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083" y="5315502"/>
            <a:ext cx="6670357" cy="3842126"/>
          </a:xfrm>
          <a:prstGeom prst="rect">
            <a:avLst/>
          </a:prstGeom>
        </p:spPr>
      </p:pic>
      <p:pic>
        <p:nvPicPr>
          <p:cNvPr id="24" name="Picture 23" descr="A diagram of a flowchart&#10;&#10;Description automatically generated">
            <a:extLst>
              <a:ext uri="{FF2B5EF4-FFF2-40B4-BE49-F238E27FC236}">
                <a16:creationId xmlns:a16="http://schemas.microsoft.com/office/drawing/2014/main" id="{F3253BB3-A067-DE54-8134-C042B5F124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7328" y="2628901"/>
            <a:ext cx="8664201" cy="5410200"/>
          </a:xfrm>
          <a:prstGeom prst="rect">
            <a:avLst/>
          </a:prstGeom>
        </p:spPr>
      </p:pic>
    </p:spTree>
    <p:extLst>
      <p:ext uri="{BB962C8B-B14F-4D97-AF65-F5344CB8AC3E}">
        <p14:creationId xmlns:p14="http://schemas.microsoft.com/office/powerpoint/2010/main" val="3710321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p:cNvGrpSpPr/>
        <p:nvPr/>
      </p:nvGrpSpPr>
      <p:grpSpPr>
        <a:xfrm>
          <a:off x="0" y="0"/>
          <a:ext cx="0" cy="0"/>
          <a:chOff x="0" y="0"/>
          <a:chExt cx="0" cy="0"/>
        </a:xfrm>
      </p:grpSpPr>
      <p:sp>
        <p:nvSpPr>
          <p:cNvPr id="8" name="AutoShape 8"/>
          <p:cNvSpPr/>
          <p:nvPr/>
        </p:nvSpPr>
        <p:spPr>
          <a:xfrm>
            <a:off x="8649889" y="9715500"/>
            <a:ext cx="8609413" cy="0"/>
          </a:xfrm>
          <a:prstGeom prst="line">
            <a:avLst/>
          </a:prstGeom>
          <a:ln w="9525" cap="flat">
            <a:solidFill>
              <a:schemeClr val="accent2">
                <a:lumMod val="40000"/>
                <a:lumOff val="60000"/>
              </a:schemeClr>
            </a:solidFill>
            <a:prstDash val="solid"/>
            <a:headEnd type="none" w="sm" len="sm"/>
            <a:tailEnd type="none" w="sm" len="sm"/>
          </a:ln>
        </p:spPr>
        <p:txBody>
          <a:bodyPr/>
          <a:lstStyle/>
          <a:p>
            <a:endParaRPr lang="en-US"/>
          </a:p>
        </p:txBody>
      </p:sp>
      <p:sp>
        <p:nvSpPr>
          <p:cNvPr id="13" name="AutoShape 13"/>
          <p:cNvSpPr/>
          <p:nvPr/>
        </p:nvSpPr>
        <p:spPr>
          <a:xfrm flipV="1">
            <a:off x="260379" y="3094170"/>
            <a:ext cx="7664422" cy="6813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grpSp>
        <p:nvGrpSpPr>
          <p:cNvPr id="14" name="Group 14"/>
          <p:cNvGrpSpPr/>
          <p:nvPr/>
        </p:nvGrpSpPr>
        <p:grpSpPr>
          <a:xfrm>
            <a:off x="11604402" y="5588782"/>
            <a:ext cx="4738183" cy="1468883"/>
            <a:chOff x="-2555367" y="-975745"/>
            <a:chExt cx="6317578" cy="1958511"/>
          </a:xfrm>
        </p:grpSpPr>
        <p:sp>
          <p:nvSpPr>
            <p:cNvPr id="15" name="TextBox 15"/>
            <p:cNvSpPr txBox="1"/>
            <p:nvPr/>
          </p:nvSpPr>
          <p:spPr>
            <a:xfrm>
              <a:off x="-2555367" y="-975745"/>
              <a:ext cx="3762211" cy="472983"/>
            </a:xfrm>
            <a:prstGeom prst="rect">
              <a:avLst/>
            </a:prstGeom>
          </p:spPr>
          <p:txBody>
            <a:bodyPr lIns="0" tIns="0" rIns="0" bIns="0" rtlCol="0" anchor="t">
              <a:spAutoFit/>
            </a:bodyPr>
            <a:lstStyle/>
            <a:p>
              <a:pPr marL="0" lvl="0" indent="0" algn="ctr">
                <a:lnSpc>
                  <a:spcPts val="2880"/>
                </a:lnSpc>
              </a:pPr>
              <a:r>
                <a:rPr lang="en-US" sz="2400" dirty="0">
                  <a:solidFill>
                    <a:srgbClr val="F2E9E1"/>
                  </a:solidFill>
                  <a:latin typeface="Didact Gothic"/>
                </a:rPr>
                <a:t>Mohamed Amer</a:t>
              </a:r>
            </a:p>
          </p:txBody>
        </p:sp>
        <p:sp>
          <p:nvSpPr>
            <p:cNvPr id="16" name="TextBox 16"/>
            <p:cNvSpPr txBox="1"/>
            <p:nvPr/>
          </p:nvSpPr>
          <p:spPr>
            <a:xfrm>
              <a:off x="0" y="511083"/>
              <a:ext cx="3762211" cy="471683"/>
            </a:xfrm>
            <a:prstGeom prst="rect">
              <a:avLst/>
            </a:prstGeom>
          </p:spPr>
          <p:txBody>
            <a:bodyPr lIns="0" tIns="0" rIns="0" bIns="0" rtlCol="0" anchor="t">
              <a:spAutoFit/>
            </a:bodyPr>
            <a:lstStyle/>
            <a:p>
              <a:pPr algn="ctr">
                <a:lnSpc>
                  <a:spcPts val="2939"/>
                </a:lnSpc>
              </a:pPr>
              <a:endParaRPr/>
            </a:p>
          </p:txBody>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94934" y="6059380"/>
            <a:ext cx="12947956" cy="12971541"/>
          </a:xfrm>
          <a:prstGeom prst="rect">
            <a:avLst/>
          </a:prstGeom>
        </p:spPr>
      </p:pic>
      <p:pic>
        <p:nvPicPr>
          <p:cNvPr id="18" name="Picture 18"/>
          <p:cNvPicPr>
            <a:picLocks noChangeAspect="1"/>
          </p:cNvPicPr>
          <p:nvPr/>
        </p:nvPicPr>
        <p:blipFill>
          <a:blip r:embed="rId4" cstate="print">
            <a:alphaModFix amt="14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59200" y="8820775"/>
            <a:ext cx="800102" cy="513725"/>
          </a:xfrm>
          <a:prstGeom prst="rect">
            <a:avLst/>
          </a:prstGeom>
        </p:spPr>
      </p:pic>
      <p:sp>
        <p:nvSpPr>
          <p:cNvPr id="21" name="TextBox 21"/>
          <p:cNvSpPr txBox="1"/>
          <p:nvPr/>
        </p:nvSpPr>
        <p:spPr>
          <a:xfrm>
            <a:off x="260378" y="1786910"/>
            <a:ext cx="8049124" cy="1285829"/>
          </a:xfrm>
          <a:prstGeom prst="rect">
            <a:avLst/>
          </a:prstGeom>
        </p:spPr>
        <p:txBody>
          <a:bodyPr lIns="0" tIns="0" rIns="0" bIns="0" rtlCol="0" anchor="t">
            <a:spAutoFit/>
          </a:bodyPr>
          <a:lstStyle/>
          <a:p>
            <a:pPr>
              <a:lnSpc>
                <a:spcPts val="9900"/>
              </a:lnSpc>
            </a:pPr>
            <a:r>
              <a:rPr lang="en-US" sz="9000" dirty="0">
                <a:solidFill>
                  <a:srgbClr val="F2E9E1"/>
                </a:solidFill>
                <a:latin typeface="Didact Gothic"/>
              </a:rPr>
              <a:t>Team Members</a:t>
            </a:r>
          </a:p>
        </p:txBody>
      </p:sp>
      <p:sp>
        <p:nvSpPr>
          <p:cNvPr id="24" name="TextBox 24"/>
          <p:cNvSpPr txBox="1"/>
          <p:nvPr/>
        </p:nvSpPr>
        <p:spPr>
          <a:xfrm>
            <a:off x="11062135" y="4022115"/>
            <a:ext cx="2821658" cy="353762"/>
          </a:xfrm>
          <a:prstGeom prst="rect">
            <a:avLst/>
          </a:prstGeom>
        </p:spPr>
        <p:txBody>
          <a:bodyPr lIns="0" tIns="0" rIns="0" bIns="0" rtlCol="0" anchor="t">
            <a:spAutoFit/>
          </a:bodyPr>
          <a:lstStyle/>
          <a:p>
            <a:pPr algn="ctr">
              <a:lnSpc>
                <a:spcPts val="2939"/>
              </a:lnSpc>
            </a:pPr>
            <a:endParaRPr/>
          </a:p>
        </p:txBody>
      </p:sp>
      <p:grpSp>
        <p:nvGrpSpPr>
          <p:cNvPr id="25" name="Group 25"/>
          <p:cNvGrpSpPr/>
          <p:nvPr/>
        </p:nvGrpSpPr>
        <p:grpSpPr>
          <a:xfrm>
            <a:off x="7625853" y="4022115"/>
            <a:ext cx="2928976" cy="1927393"/>
            <a:chOff x="-143091" y="511083"/>
            <a:chExt cx="3905302" cy="2569858"/>
          </a:xfrm>
        </p:grpSpPr>
        <p:sp>
          <p:nvSpPr>
            <p:cNvPr id="26" name="TextBox 26"/>
            <p:cNvSpPr txBox="1"/>
            <p:nvPr/>
          </p:nvSpPr>
          <p:spPr>
            <a:xfrm>
              <a:off x="-143091" y="2607958"/>
              <a:ext cx="3762211" cy="472983"/>
            </a:xfrm>
            <a:prstGeom prst="rect">
              <a:avLst/>
            </a:prstGeom>
          </p:spPr>
          <p:txBody>
            <a:bodyPr lIns="0" tIns="0" rIns="0" bIns="0" rtlCol="0" anchor="t">
              <a:spAutoFit/>
            </a:bodyPr>
            <a:lstStyle/>
            <a:p>
              <a:pPr marL="0" lvl="0" indent="0" algn="ctr">
                <a:lnSpc>
                  <a:spcPts val="2880"/>
                </a:lnSpc>
              </a:pPr>
              <a:r>
                <a:rPr lang="en-US" sz="2400" dirty="0">
                  <a:solidFill>
                    <a:srgbClr val="F2E9E1"/>
                  </a:solidFill>
                  <a:latin typeface="Didact Gothic"/>
                </a:rPr>
                <a:t>Hager Mohamed</a:t>
              </a:r>
            </a:p>
          </p:txBody>
        </p:sp>
        <p:sp>
          <p:nvSpPr>
            <p:cNvPr id="27" name="TextBox 27"/>
            <p:cNvSpPr txBox="1"/>
            <p:nvPr/>
          </p:nvSpPr>
          <p:spPr>
            <a:xfrm>
              <a:off x="0" y="511083"/>
              <a:ext cx="3762211" cy="471683"/>
            </a:xfrm>
            <a:prstGeom prst="rect">
              <a:avLst/>
            </a:prstGeom>
          </p:spPr>
          <p:txBody>
            <a:bodyPr lIns="0" tIns="0" rIns="0" bIns="0" rtlCol="0" anchor="t">
              <a:spAutoFit/>
            </a:bodyPr>
            <a:lstStyle/>
            <a:p>
              <a:pPr algn="ctr">
                <a:lnSpc>
                  <a:spcPts val="2939"/>
                </a:lnSpc>
              </a:pPr>
              <a:endParaRPr/>
            </a:p>
          </p:txBody>
        </p:sp>
      </p:grpSp>
      <p:grpSp>
        <p:nvGrpSpPr>
          <p:cNvPr id="28" name="Group 28"/>
          <p:cNvGrpSpPr/>
          <p:nvPr/>
        </p:nvGrpSpPr>
        <p:grpSpPr>
          <a:xfrm>
            <a:off x="14072759" y="3997381"/>
            <a:ext cx="3898069" cy="2030060"/>
            <a:chOff x="0" y="511083"/>
            <a:chExt cx="5197426" cy="2706748"/>
          </a:xfrm>
        </p:grpSpPr>
        <p:sp>
          <p:nvSpPr>
            <p:cNvPr id="29" name="TextBox 29"/>
            <p:cNvSpPr txBox="1"/>
            <p:nvPr/>
          </p:nvSpPr>
          <p:spPr>
            <a:xfrm>
              <a:off x="1435215" y="2746420"/>
              <a:ext cx="3762211" cy="471411"/>
            </a:xfrm>
            <a:prstGeom prst="rect">
              <a:avLst/>
            </a:prstGeom>
          </p:spPr>
          <p:txBody>
            <a:bodyPr lIns="0" tIns="0" rIns="0" bIns="0" rtlCol="0" anchor="t">
              <a:spAutoFit/>
            </a:bodyPr>
            <a:lstStyle/>
            <a:p>
              <a:pPr marL="0" lvl="0" indent="0" algn="ctr">
                <a:lnSpc>
                  <a:spcPts val="2880"/>
                </a:lnSpc>
              </a:pPr>
              <a:r>
                <a:rPr lang="en-US" sz="2400" dirty="0">
                  <a:solidFill>
                    <a:srgbClr val="F2E9E1"/>
                  </a:solidFill>
                  <a:latin typeface="Didact Gothic"/>
                </a:rPr>
                <a:t>Mohamed Ashraf</a:t>
              </a:r>
            </a:p>
          </p:txBody>
        </p:sp>
        <p:sp>
          <p:nvSpPr>
            <p:cNvPr id="30" name="TextBox 30"/>
            <p:cNvSpPr txBox="1"/>
            <p:nvPr/>
          </p:nvSpPr>
          <p:spPr>
            <a:xfrm>
              <a:off x="0" y="511083"/>
              <a:ext cx="3762211" cy="471683"/>
            </a:xfrm>
            <a:prstGeom prst="rect">
              <a:avLst/>
            </a:prstGeom>
          </p:spPr>
          <p:txBody>
            <a:bodyPr lIns="0" tIns="0" rIns="0" bIns="0" rtlCol="0" anchor="t">
              <a:spAutoFit/>
            </a:bodyPr>
            <a:lstStyle/>
            <a:p>
              <a:pPr algn="ctr">
                <a:lnSpc>
                  <a:spcPts val="2939"/>
                </a:lnSpc>
              </a:pPr>
              <a:endParaRPr/>
            </a:p>
          </p:txBody>
        </p:sp>
      </p:grpSp>
      <p:grpSp>
        <p:nvGrpSpPr>
          <p:cNvPr id="31" name="Group 31"/>
          <p:cNvGrpSpPr/>
          <p:nvPr/>
        </p:nvGrpSpPr>
        <p:grpSpPr>
          <a:xfrm>
            <a:off x="10624554" y="8643894"/>
            <a:ext cx="3433859" cy="703295"/>
            <a:chOff x="0" y="45040"/>
            <a:chExt cx="4578479" cy="937726"/>
          </a:xfrm>
        </p:grpSpPr>
        <p:sp>
          <p:nvSpPr>
            <p:cNvPr id="32" name="TextBox 32"/>
            <p:cNvSpPr txBox="1"/>
            <p:nvPr/>
          </p:nvSpPr>
          <p:spPr>
            <a:xfrm>
              <a:off x="816268" y="45040"/>
              <a:ext cx="3762211" cy="472982"/>
            </a:xfrm>
            <a:prstGeom prst="rect">
              <a:avLst/>
            </a:prstGeom>
          </p:spPr>
          <p:txBody>
            <a:bodyPr lIns="0" tIns="0" rIns="0" bIns="0" rtlCol="0" anchor="t">
              <a:spAutoFit/>
            </a:bodyPr>
            <a:lstStyle/>
            <a:p>
              <a:pPr marL="0" lvl="0" indent="0" algn="ctr">
                <a:lnSpc>
                  <a:spcPts val="2880"/>
                </a:lnSpc>
              </a:pPr>
              <a:r>
                <a:rPr lang="en-US" sz="2400" dirty="0">
                  <a:solidFill>
                    <a:srgbClr val="F2E9E1"/>
                  </a:solidFill>
                  <a:latin typeface="Didact Gothic"/>
                </a:rPr>
                <a:t>Hend Mohamed</a:t>
              </a:r>
            </a:p>
          </p:txBody>
        </p:sp>
        <p:sp>
          <p:nvSpPr>
            <p:cNvPr id="33" name="TextBox 33"/>
            <p:cNvSpPr txBox="1"/>
            <p:nvPr/>
          </p:nvSpPr>
          <p:spPr>
            <a:xfrm>
              <a:off x="0" y="511083"/>
              <a:ext cx="3762211" cy="471683"/>
            </a:xfrm>
            <a:prstGeom prst="rect">
              <a:avLst/>
            </a:prstGeom>
          </p:spPr>
          <p:txBody>
            <a:bodyPr lIns="0" tIns="0" rIns="0" bIns="0" rtlCol="0" anchor="t">
              <a:spAutoFit/>
            </a:bodyPr>
            <a:lstStyle/>
            <a:p>
              <a:pPr algn="ctr">
                <a:lnSpc>
                  <a:spcPts val="2939"/>
                </a:lnSpc>
              </a:pPr>
              <a:endParaRPr/>
            </a:p>
          </p:txBody>
        </p:sp>
      </p:grpSp>
      <p:sp>
        <p:nvSpPr>
          <p:cNvPr id="67" name="TextBox 33">
            <a:extLst>
              <a:ext uri="{FF2B5EF4-FFF2-40B4-BE49-F238E27FC236}">
                <a16:creationId xmlns:a16="http://schemas.microsoft.com/office/drawing/2014/main" id="{5054B345-76DA-1C61-2975-26EF7DF3C432}"/>
              </a:ext>
            </a:extLst>
          </p:cNvPr>
          <p:cNvSpPr txBox="1"/>
          <p:nvPr/>
        </p:nvSpPr>
        <p:spPr>
          <a:xfrm>
            <a:off x="7733171" y="8472217"/>
            <a:ext cx="2821658" cy="353762"/>
          </a:xfrm>
          <a:prstGeom prst="rect">
            <a:avLst/>
          </a:prstGeom>
        </p:spPr>
        <p:txBody>
          <a:bodyPr lIns="0" tIns="0" rIns="0" bIns="0" rtlCol="0" anchor="t">
            <a:spAutoFit/>
          </a:bodyPr>
          <a:lstStyle/>
          <a:p>
            <a:pPr algn="ctr">
              <a:lnSpc>
                <a:spcPts val="2939"/>
              </a:lnSpc>
            </a:pPr>
            <a:endParaRPr/>
          </a:p>
        </p:txBody>
      </p:sp>
      <p:sp>
        <p:nvSpPr>
          <p:cNvPr id="95" name="TextBox 21">
            <a:extLst>
              <a:ext uri="{FF2B5EF4-FFF2-40B4-BE49-F238E27FC236}">
                <a16:creationId xmlns:a16="http://schemas.microsoft.com/office/drawing/2014/main" id="{B370DBEB-1AB5-5D53-D12E-C70ABAEB93E8}"/>
              </a:ext>
            </a:extLst>
          </p:cNvPr>
          <p:cNvSpPr txBox="1"/>
          <p:nvPr/>
        </p:nvSpPr>
        <p:spPr>
          <a:xfrm>
            <a:off x="260378" y="1781702"/>
            <a:ext cx="8049124" cy="1285829"/>
          </a:xfrm>
          <a:prstGeom prst="rect">
            <a:avLst/>
          </a:prstGeom>
        </p:spPr>
        <p:txBody>
          <a:bodyPr lIns="0" tIns="0" rIns="0" bIns="0" rtlCol="0" anchor="t">
            <a:spAutoFit/>
          </a:bodyPr>
          <a:lstStyle/>
          <a:p>
            <a:pPr>
              <a:lnSpc>
                <a:spcPts val="9900"/>
              </a:lnSpc>
            </a:pPr>
            <a:r>
              <a:rPr lang="en-US" sz="9000" dirty="0">
                <a:solidFill>
                  <a:srgbClr val="F2E9E1"/>
                </a:solidFill>
                <a:latin typeface="Didact Gothic"/>
              </a:rPr>
              <a:t>Team Members</a:t>
            </a:r>
          </a:p>
        </p:txBody>
      </p:sp>
      <p:grpSp>
        <p:nvGrpSpPr>
          <p:cNvPr id="96" name="Group 22">
            <a:extLst>
              <a:ext uri="{FF2B5EF4-FFF2-40B4-BE49-F238E27FC236}">
                <a16:creationId xmlns:a16="http://schemas.microsoft.com/office/drawing/2014/main" id="{D3C3AEF0-E73A-650B-B784-8551C20152E7}"/>
              </a:ext>
            </a:extLst>
          </p:cNvPr>
          <p:cNvGrpSpPr/>
          <p:nvPr/>
        </p:nvGrpSpPr>
        <p:grpSpPr>
          <a:xfrm>
            <a:off x="7652340" y="4016907"/>
            <a:ext cx="6231453" cy="5030593"/>
            <a:chOff x="-4546394" y="511083"/>
            <a:chExt cx="8308605" cy="6707461"/>
          </a:xfrm>
        </p:grpSpPr>
        <p:sp>
          <p:nvSpPr>
            <p:cNvPr id="97" name="TextBox 23">
              <a:extLst>
                <a:ext uri="{FF2B5EF4-FFF2-40B4-BE49-F238E27FC236}">
                  <a16:creationId xmlns:a16="http://schemas.microsoft.com/office/drawing/2014/main" id="{38613F4C-F1F0-97C9-8341-B3B0350FECDE}"/>
                </a:ext>
              </a:extLst>
            </p:cNvPr>
            <p:cNvSpPr txBox="1"/>
            <p:nvPr/>
          </p:nvSpPr>
          <p:spPr>
            <a:xfrm>
              <a:off x="-4546394" y="6745561"/>
              <a:ext cx="3762211" cy="472983"/>
            </a:xfrm>
            <a:prstGeom prst="rect">
              <a:avLst/>
            </a:prstGeom>
          </p:spPr>
          <p:txBody>
            <a:bodyPr lIns="0" tIns="0" rIns="0" bIns="0" rtlCol="0" anchor="t">
              <a:spAutoFit/>
            </a:bodyPr>
            <a:lstStyle/>
            <a:p>
              <a:pPr marL="0" lvl="0" indent="0" algn="ctr">
                <a:lnSpc>
                  <a:spcPts val="2880"/>
                </a:lnSpc>
              </a:pPr>
              <a:r>
                <a:rPr lang="en-US" sz="2400" dirty="0" err="1">
                  <a:solidFill>
                    <a:srgbClr val="F2E9E1"/>
                  </a:solidFill>
                  <a:latin typeface="Didact Gothic"/>
                </a:rPr>
                <a:t>Rewaa</a:t>
              </a:r>
              <a:r>
                <a:rPr lang="en-US" sz="2400" dirty="0">
                  <a:solidFill>
                    <a:srgbClr val="F2E9E1"/>
                  </a:solidFill>
                  <a:latin typeface="Didact Gothic"/>
                </a:rPr>
                <a:t> </a:t>
              </a:r>
              <a:r>
                <a:rPr lang="en-US" sz="2400" dirty="0" err="1">
                  <a:solidFill>
                    <a:srgbClr val="F2E9E1"/>
                  </a:solidFill>
                  <a:latin typeface="Didact Gothic"/>
                </a:rPr>
                <a:t>Srour</a:t>
              </a:r>
              <a:endParaRPr lang="en-US" sz="2400" dirty="0">
                <a:solidFill>
                  <a:srgbClr val="F2E9E1"/>
                </a:solidFill>
                <a:latin typeface="Didact Gothic"/>
              </a:endParaRPr>
            </a:p>
          </p:txBody>
        </p:sp>
        <p:sp>
          <p:nvSpPr>
            <p:cNvPr id="98" name="TextBox 24">
              <a:extLst>
                <a:ext uri="{FF2B5EF4-FFF2-40B4-BE49-F238E27FC236}">
                  <a16:creationId xmlns:a16="http://schemas.microsoft.com/office/drawing/2014/main" id="{659346F5-9CB1-3CAD-E1B5-CE83D1D82BF3}"/>
                </a:ext>
              </a:extLst>
            </p:cNvPr>
            <p:cNvSpPr txBox="1"/>
            <p:nvPr/>
          </p:nvSpPr>
          <p:spPr>
            <a:xfrm>
              <a:off x="0" y="511083"/>
              <a:ext cx="3762211" cy="471683"/>
            </a:xfrm>
            <a:prstGeom prst="rect">
              <a:avLst/>
            </a:prstGeom>
          </p:spPr>
          <p:txBody>
            <a:bodyPr lIns="0" tIns="0" rIns="0" bIns="0" rtlCol="0" anchor="t">
              <a:spAutoFit/>
            </a:bodyPr>
            <a:lstStyle/>
            <a:p>
              <a:pPr algn="ctr">
                <a:lnSpc>
                  <a:spcPts val="2939"/>
                </a:lnSpc>
              </a:pPr>
              <a:endParaRPr/>
            </a:p>
          </p:txBody>
        </p:sp>
      </p:grpSp>
      <p:sp>
        <p:nvSpPr>
          <p:cNvPr id="115" name="TextBox 33">
            <a:extLst>
              <a:ext uri="{FF2B5EF4-FFF2-40B4-BE49-F238E27FC236}">
                <a16:creationId xmlns:a16="http://schemas.microsoft.com/office/drawing/2014/main" id="{18041DCC-D57F-D869-8D71-901785AC9F7C}"/>
              </a:ext>
            </a:extLst>
          </p:cNvPr>
          <p:cNvSpPr txBox="1"/>
          <p:nvPr/>
        </p:nvSpPr>
        <p:spPr>
          <a:xfrm>
            <a:off x="7733170" y="8467013"/>
            <a:ext cx="2821658" cy="353762"/>
          </a:xfrm>
          <a:prstGeom prst="rect">
            <a:avLst/>
          </a:prstGeom>
        </p:spPr>
        <p:txBody>
          <a:bodyPr lIns="0" tIns="0" rIns="0" bIns="0" rtlCol="0" anchor="t">
            <a:spAutoFit/>
          </a:bodyPr>
          <a:lstStyle/>
          <a:p>
            <a:pPr algn="ctr">
              <a:lnSpc>
                <a:spcPts val="2939"/>
              </a:lnSpc>
            </a:pPr>
            <a:endParaRPr/>
          </a:p>
        </p:txBody>
      </p:sp>
      <p:pic>
        <p:nvPicPr>
          <p:cNvPr id="5" name="Picture 4" descr="A person holding a document&#10;&#10;Description automatically generated">
            <a:extLst>
              <a:ext uri="{FF2B5EF4-FFF2-40B4-BE49-F238E27FC236}">
                <a16:creationId xmlns:a16="http://schemas.microsoft.com/office/drawing/2014/main" id="{63C6AC08-ADA7-5C5C-589E-6FA65ACAFA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87537" y="3351776"/>
            <a:ext cx="2093267" cy="19301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erson in a red jacket&#10;&#10;Description automatically generated">
            <a:extLst>
              <a:ext uri="{FF2B5EF4-FFF2-40B4-BE49-F238E27FC236}">
                <a16:creationId xmlns:a16="http://schemas.microsoft.com/office/drawing/2014/main" id="{92E3EFEB-6075-3E7D-8BBD-8D0DCAE99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04402" y="6498623"/>
            <a:ext cx="1989478" cy="19534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descr="A person wearing a pink scarf and a black jacket&#10;&#10;Description automatically generated">
            <a:extLst>
              <a:ext uri="{FF2B5EF4-FFF2-40B4-BE49-F238E27FC236}">
                <a16:creationId xmlns:a16="http://schemas.microsoft.com/office/drawing/2014/main" id="{B058857C-81C9-9E58-66B2-975FD25E8D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39431" y="6467090"/>
            <a:ext cx="1989478" cy="19530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descr="A person in a suit standing in front of a tree&#10;&#10;Description automatically generated">
            <a:extLst>
              <a:ext uri="{FF2B5EF4-FFF2-40B4-BE49-F238E27FC236}">
                <a16:creationId xmlns:a16="http://schemas.microsoft.com/office/drawing/2014/main" id="{26C00802-50C4-1227-AF05-E47A227295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24284" y="3209164"/>
            <a:ext cx="2156003" cy="19301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with a beard&#10;&#10;Description automatically generated">
            <a:extLst>
              <a:ext uri="{FF2B5EF4-FFF2-40B4-BE49-F238E27FC236}">
                <a16:creationId xmlns:a16="http://schemas.microsoft.com/office/drawing/2014/main" id="{2BDC5328-E2BA-C2FD-60B1-1A162AE783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746557" y="3291197"/>
            <a:ext cx="2285999" cy="19173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8C0905F6-863D-7222-6050-3F5747F8578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78D554C-5E26-521B-DA2A-89CBE6C4EE0C}"/>
              </a:ext>
            </a:extLst>
          </p:cNvPr>
          <p:cNvSpPr/>
          <p:nvPr/>
        </p:nvSpPr>
        <p:spPr>
          <a:xfrm>
            <a:off x="-1" y="1692729"/>
            <a:ext cx="18288000" cy="7620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3" name="TextBox 3">
            <a:extLst>
              <a:ext uri="{FF2B5EF4-FFF2-40B4-BE49-F238E27FC236}">
                <a16:creationId xmlns:a16="http://schemas.microsoft.com/office/drawing/2014/main" id="{AC87A446-DD60-D733-6970-C0AB19FAD196}"/>
              </a:ext>
            </a:extLst>
          </p:cNvPr>
          <p:cNvSpPr txBox="1"/>
          <p:nvPr/>
        </p:nvSpPr>
        <p:spPr>
          <a:xfrm>
            <a:off x="1655450" y="342900"/>
            <a:ext cx="14977099" cy="1107996"/>
          </a:xfrm>
          <a:prstGeom prst="rect">
            <a:avLst/>
          </a:prstGeom>
        </p:spPr>
        <p:txBody>
          <a:bodyPr lIns="0" tIns="0" rIns="0" bIns="0" rtlCol="0" anchor="t">
            <a:spAutoFit/>
          </a:bodyPr>
          <a:lstStyle/>
          <a:p>
            <a:pPr algn="ctr">
              <a:spcAft>
                <a:spcPts val="50"/>
              </a:spcAft>
            </a:pPr>
            <a:r>
              <a:rPr lang="en-US" sz="7200" dirty="0">
                <a:solidFill>
                  <a:srgbClr val="F2E9E1"/>
                </a:solidFill>
                <a:latin typeface="Didact Gothic" panose="00000500000000000000" pitchFamily="2" charset="0"/>
              </a:rPr>
              <a:t>Cube</a:t>
            </a:r>
            <a:endParaRPr lang="ar-EG" sz="7200" dirty="0">
              <a:solidFill>
                <a:srgbClr val="F2E9E1"/>
              </a:solidFill>
              <a:latin typeface="Didact Gothic" panose="00000500000000000000" pitchFamily="2" charset="0"/>
            </a:endParaRPr>
          </a:p>
        </p:txBody>
      </p:sp>
      <p:pic>
        <p:nvPicPr>
          <p:cNvPr id="7" name="Picture 6" descr="A computer screen shot of a computer&#10;&#10;Description automatically generated">
            <a:extLst>
              <a:ext uri="{FF2B5EF4-FFF2-40B4-BE49-F238E27FC236}">
                <a16:creationId xmlns:a16="http://schemas.microsoft.com/office/drawing/2014/main" id="{36EDFE93-6AA9-2F27-16E7-8767C30CC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800" y="2803071"/>
            <a:ext cx="8001000" cy="57912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AEEA0BA8-34BC-F6DD-F263-8D79D4E3F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81300"/>
            <a:ext cx="8534400" cy="5812971"/>
          </a:xfrm>
          <a:prstGeom prst="rect">
            <a:avLst/>
          </a:prstGeom>
        </p:spPr>
      </p:pic>
    </p:spTree>
    <p:extLst>
      <p:ext uri="{BB962C8B-B14F-4D97-AF65-F5344CB8AC3E}">
        <p14:creationId xmlns:p14="http://schemas.microsoft.com/office/powerpoint/2010/main" val="2289062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2175B6D1-34A7-D848-04E4-B9EC11E2E39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A9B9C97-A704-E182-8487-F1394009AA3C}"/>
              </a:ext>
            </a:extLst>
          </p:cNvPr>
          <p:cNvSpPr/>
          <p:nvPr/>
        </p:nvSpPr>
        <p:spPr>
          <a:xfrm>
            <a:off x="-1" y="1692729"/>
            <a:ext cx="18288000" cy="7620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3" name="TextBox 3">
            <a:extLst>
              <a:ext uri="{FF2B5EF4-FFF2-40B4-BE49-F238E27FC236}">
                <a16:creationId xmlns:a16="http://schemas.microsoft.com/office/drawing/2014/main" id="{C03440ED-A48A-AC41-EECE-0C30F0889725}"/>
              </a:ext>
            </a:extLst>
          </p:cNvPr>
          <p:cNvSpPr txBox="1"/>
          <p:nvPr/>
        </p:nvSpPr>
        <p:spPr>
          <a:xfrm>
            <a:off x="1655450" y="342900"/>
            <a:ext cx="14977099" cy="1107996"/>
          </a:xfrm>
          <a:prstGeom prst="rect">
            <a:avLst/>
          </a:prstGeom>
        </p:spPr>
        <p:txBody>
          <a:bodyPr lIns="0" tIns="0" rIns="0" bIns="0" rtlCol="0" anchor="t">
            <a:spAutoFit/>
          </a:bodyPr>
          <a:lstStyle/>
          <a:p>
            <a:pPr algn="ctr">
              <a:spcAft>
                <a:spcPts val="50"/>
              </a:spcAft>
            </a:pPr>
            <a:r>
              <a:rPr lang="en-US" sz="7200" dirty="0">
                <a:solidFill>
                  <a:srgbClr val="F2E9E1"/>
                </a:solidFill>
                <a:latin typeface="Didact Gothic" panose="00000500000000000000" pitchFamily="2" charset="0"/>
              </a:rPr>
              <a:t>Cube</a:t>
            </a:r>
            <a:endParaRPr lang="ar-EG" sz="7200" dirty="0">
              <a:solidFill>
                <a:srgbClr val="F2E9E1"/>
              </a:solidFill>
              <a:latin typeface="Didact Gothic" panose="00000500000000000000" pitchFamily="2" charset="0"/>
            </a:endParaRPr>
          </a:p>
        </p:txBody>
      </p:sp>
      <p:pic>
        <p:nvPicPr>
          <p:cNvPr id="5" name="Picture 4" descr="A screenshot of a graph&#10;&#10;Description automatically generated">
            <a:extLst>
              <a:ext uri="{FF2B5EF4-FFF2-40B4-BE49-F238E27FC236}">
                <a16:creationId xmlns:a16="http://schemas.microsoft.com/office/drawing/2014/main" id="{CA56FFA7-8137-9EA4-F6D4-0B5968788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3107872"/>
            <a:ext cx="11610975" cy="5486399"/>
          </a:xfrm>
          <a:prstGeom prst="rect">
            <a:avLst/>
          </a:prstGeom>
        </p:spPr>
      </p:pic>
    </p:spTree>
    <p:extLst>
      <p:ext uri="{BB962C8B-B14F-4D97-AF65-F5344CB8AC3E}">
        <p14:creationId xmlns:p14="http://schemas.microsoft.com/office/powerpoint/2010/main" val="775376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5966E29F-582F-86D5-1986-9F4DCAE4AB7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97B13B5-56D7-F0A7-0789-0BF74150557F}"/>
              </a:ext>
            </a:extLst>
          </p:cNvPr>
          <p:cNvPicPr>
            <a:picLocks noChangeAspect="1"/>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6129" y="-304800"/>
            <a:ext cx="10287000" cy="10287000"/>
          </a:xfrm>
          <a:prstGeom prst="rect">
            <a:avLst/>
          </a:prstGeom>
        </p:spPr>
      </p:pic>
      <p:sp>
        <p:nvSpPr>
          <p:cNvPr id="12" name="TextBox 12">
            <a:extLst>
              <a:ext uri="{FF2B5EF4-FFF2-40B4-BE49-F238E27FC236}">
                <a16:creationId xmlns:a16="http://schemas.microsoft.com/office/drawing/2014/main" id="{29C36990-89FB-8899-A4F9-9A8CBFDA11D4}"/>
              </a:ext>
            </a:extLst>
          </p:cNvPr>
          <p:cNvSpPr txBox="1"/>
          <p:nvPr/>
        </p:nvSpPr>
        <p:spPr>
          <a:xfrm>
            <a:off x="6585406" y="9628713"/>
            <a:ext cx="4430930" cy="306636"/>
          </a:xfrm>
          <a:prstGeom prst="rect">
            <a:avLst/>
          </a:prstGeom>
        </p:spPr>
        <p:txBody>
          <a:bodyPr lIns="0" tIns="0" rIns="0" bIns="0" rtlCol="0" anchor="t">
            <a:spAutoFit/>
          </a:bodyPr>
          <a:lstStyle/>
          <a:p>
            <a:pPr algn="ctr">
              <a:lnSpc>
                <a:spcPts val="2520"/>
              </a:lnSpc>
            </a:pPr>
            <a:r>
              <a:rPr lang="en-US" sz="1800" u="sng">
                <a:solidFill>
                  <a:srgbClr val="F2E9E1"/>
                </a:solidFill>
                <a:latin typeface="Didact Gothic"/>
              </a:rPr>
              <a:t>Back to OutLine Page</a:t>
            </a:r>
          </a:p>
        </p:txBody>
      </p:sp>
      <p:pic>
        <p:nvPicPr>
          <p:cNvPr id="3" name="Picture 2">
            <a:extLst>
              <a:ext uri="{FF2B5EF4-FFF2-40B4-BE49-F238E27FC236}">
                <a16:creationId xmlns:a16="http://schemas.microsoft.com/office/drawing/2014/main" id="{1D68A89A-B25E-74A0-D63D-D043F18C9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800100"/>
            <a:ext cx="14020800" cy="8229600"/>
          </a:xfrm>
          <a:prstGeom prst="rect">
            <a:avLst/>
          </a:prstGeom>
        </p:spPr>
      </p:pic>
    </p:spTree>
    <p:extLst>
      <p:ext uri="{BB962C8B-B14F-4D97-AF65-F5344CB8AC3E}">
        <p14:creationId xmlns:p14="http://schemas.microsoft.com/office/powerpoint/2010/main" val="158568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p:cNvGrpSpPr/>
        <p:nvPr/>
      </p:nvGrpSpPr>
      <p:grpSpPr>
        <a:xfrm>
          <a:off x="0" y="0"/>
          <a:ext cx="0" cy="0"/>
          <a:chOff x="0" y="0"/>
          <a:chExt cx="0" cy="0"/>
        </a:xfrm>
      </p:grpSpPr>
      <p:grpSp>
        <p:nvGrpSpPr>
          <p:cNvPr id="2" name="Group 2"/>
          <p:cNvGrpSpPr/>
          <p:nvPr/>
        </p:nvGrpSpPr>
        <p:grpSpPr>
          <a:xfrm>
            <a:off x="305578" y="7244266"/>
            <a:ext cx="5870565" cy="2014034"/>
            <a:chOff x="0" y="0"/>
            <a:chExt cx="7827420" cy="2685379"/>
          </a:xfrm>
          <a:solidFill>
            <a:srgbClr val="BDA6A1"/>
          </a:solidFill>
        </p:grpSpPr>
        <p:grpSp>
          <p:nvGrpSpPr>
            <p:cNvPr id="3" name="Group 3"/>
            <p:cNvGrpSpPr/>
            <p:nvPr/>
          </p:nvGrpSpPr>
          <p:grpSpPr>
            <a:xfrm>
              <a:off x="0" y="0"/>
              <a:ext cx="2609140" cy="2685379"/>
              <a:chOff x="0" y="0"/>
              <a:chExt cx="6350000" cy="6535547"/>
            </a:xfrm>
            <a:grpFill/>
          </p:grpSpPr>
          <p:sp>
            <p:nvSpPr>
              <p:cNvPr id="4" name="Freeform 4"/>
              <p:cNvSpPr/>
              <p:nvPr/>
            </p:nvSpPr>
            <p:spPr>
              <a:xfrm>
                <a:off x="534289" y="450723"/>
                <a:ext cx="5284851" cy="5630545"/>
              </a:xfrm>
              <a:custGeom>
                <a:avLst/>
                <a:gdLst/>
                <a:ahLst/>
                <a:cxnLst/>
                <a:rect l="l" t="t" r="r" b="b"/>
                <a:pathLst>
                  <a:path w="5284851" h="5630545">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grpFill/>
            </p:spPr>
            <p:txBody>
              <a:bodyPr/>
              <a:lstStyle/>
              <a:p>
                <a:endParaRPr lang="en-US" dirty="0"/>
              </a:p>
            </p:txBody>
          </p:sp>
        </p:grpSp>
        <p:grpSp>
          <p:nvGrpSpPr>
            <p:cNvPr id="5" name="Group 5"/>
            <p:cNvGrpSpPr/>
            <p:nvPr/>
          </p:nvGrpSpPr>
          <p:grpSpPr>
            <a:xfrm>
              <a:off x="2609140" y="0"/>
              <a:ext cx="2609140" cy="2685379"/>
              <a:chOff x="0" y="0"/>
              <a:chExt cx="6350000" cy="6535547"/>
            </a:xfrm>
            <a:grpFill/>
          </p:grpSpPr>
          <p:sp>
            <p:nvSpPr>
              <p:cNvPr id="6" name="Freeform 6"/>
              <p:cNvSpPr/>
              <p:nvPr/>
            </p:nvSpPr>
            <p:spPr>
              <a:xfrm>
                <a:off x="534289" y="450723"/>
                <a:ext cx="5284851" cy="5630545"/>
              </a:xfrm>
              <a:custGeom>
                <a:avLst/>
                <a:gdLst/>
                <a:ahLst/>
                <a:cxnLst/>
                <a:rect l="l" t="t" r="r" b="b"/>
                <a:pathLst>
                  <a:path w="5284851" h="5630545">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grpFill/>
            </p:spPr>
            <p:txBody>
              <a:bodyPr/>
              <a:lstStyle/>
              <a:p>
                <a:endParaRPr lang="en-US" dirty="0"/>
              </a:p>
            </p:txBody>
          </p:sp>
        </p:grpSp>
        <p:grpSp>
          <p:nvGrpSpPr>
            <p:cNvPr id="7" name="Group 7"/>
            <p:cNvGrpSpPr/>
            <p:nvPr/>
          </p:nvGrpSpPr>
          <p:grpSpPr>
            <a:xfrm>
              <a:off x="5218280" y="0"/>
              <a:ext cx="2609140" cy="2685379"/>
              <a:chOff x="0" y="0"/>
              <a:chExt cx="6350000" cy="6535547"/>
            </a:xfrm>
            <a:grpFill/>
          </p:grpSpPr>
          <p:sp>
            <p:nvSpPr>
              <p:cNvPr id="8" name="Freeform 8"/>
              <p:cNvSpPr/>
              <p:nvPr/>
            </p:nvSpPr>
            <p:spPr>
              <a:xfrm>
                <a:off x="534289" y="450723"/>
                <a:ext cx="5284851" cy="5630545"/>
              </a:xfrm>
              <a:custGeom>
                <a:avLst/>
                <a:gdLst/>
                <a:ahLst/>
                <a:cxnLst/>
                <a:rect l="l" t="t" r="r" b="b"/>
                <a:pathLst>
                  <a:path w="5284851" h="5630545">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grpFill/>
            </p:spPr>
            <p:txBody>
              <a:bodyPr/>
              <a:lstStyle/>
              <a:p>
                <a:endParaRPr lang="en-US" dirty="0"/>
              </a:p>
            </p:txBody>
          </p:sp>
        </p:grpSp>
      </p:grpSp>
      <p:sp>
        <p:nvSpPr>
          <p:cNvPr id="9" name="AutoShape 9"/>
          <p:cNvSpPr/>
          <p:nvPr/>
        </p:nvSpPr>
        <p:spPr>
          <a:xfrm rot="-5400000">
            <a:off x="2369975" y="5151443"/>
            <a:ext cx="8229600" cy="0"/>
          </a:xfrm>
          <a:prstGeom prst="line">
            <a:avLst/>
          </a:prstGeom>
          <a:ln w="9525" cap="flat">
            <a:solidFill>
              <a:schemeClr val="accent2">
                <a:lumMod val="60000"/>
                <a:lumOff val="40000"/>
                <a:alpha val="30000"/>
              </a:schemeClr>
            </a:solidFill>
            <a:prstDash val="solid"/>
            <a:headEnd type="none" w="sm" len="sm"/>
            <a:tailEnd type="none" w="sm" len="sm"/>
          </a:ln>
        </p:spPr>
        <p:txBody>
          <a:bodyPr/>
          <a:lstStyle/>
          <a:p>
            <a:endParaRPr lang="en-US"/>
          </a:p>
        </p:txBody>
      </p:sp>
      <p:sp>
        <p:nvSpPr>
          <p:cNvPr id="11" name="TextBox 11"/>
          <p:cNvSpPr txBox="1"/>
          <p:nvPr/>
        </p:nvSpPr>
        <p:spPr>
          <a:xfrm>
            <a:off x="1028700" y="2274072"/>
            <a:ext cx="5937105" cy="1422400"/>
          </a:xfrm>
          <a:prstGeom prst="rect">
            <a:avLst/>
          </a:prstGeom>
        </p:spPr>
        <p:txBody>
          <a:bodyPr lIns="0" tIns="0" rIns="0" bIns="0" rtlCol="0" anchor="t">
            <a:spAutoFit/>
          </a:bodyPr>
          <a:lstStyle/>
          <a:p>
            <a:pPr marL="0" lvl="0" indent="0">
              <a:lnSpc>
                <a:spcPts val="10999"/>
              </a:lnSpc>
            </a:pPr>
            <a:r>
              <a:rPr lang="en-US" sz="9999" dirty="0">
                <a:solidFill>
                  <a:srgbClr val="F2E9E1"/>
                </a:solidFill>
                <a:latin typeface="Didact Gothic"/>
              </a:rPr>
              <a:t>Outline</a:t>
            </a:r>
          </a:p>
        </p:txBody>
      </p:sp>
      <p:grpSp>
        <p:nvGrpSpPr>
          <p:cNvPr id="12" name="Group 12"/>
          <p:cNvGrpSpPr/>
          <p:nvPr/>
        </p:nvGrpSpPr>
        <p:grpSpPr>
          <a:xfrm>
            <a:off x="6923570" y="2274072"/>
            <a:ext cx="3980571" cy="7040977"/>
            <a:chOff x="0" y="-47625"/>
            <a:chExt cx="5307428" cy="9387968"/>
          </a:xfrm>
        </p:grpSpPr>
        <p:sp>
          <p:nvSpPr>
            <p:cNvPr id="13" name="TextBox 13"/>
            <p:cNvSpPr txBox="1"/>
            <p:nvPr/>
          </p:nvSpPr>
          <p:spPr>
            <a:xfrm>
              <a:off x="0" y="-47625"/>
              <a:ext cx="5307428" cy="557619"/>
            </a:xfrm>
            <a:prstGeom prst="rect">
              <a:avLst/>
            </a:prstGeom>
          </p:spPr>
          <p:txBody>
            <a:bodyPr lIns="0" tIns="0" rIns="0" bIns="0" rtlCol="0" anchor="t">
              <a:spAutoFit/>
            </a:bodyPr>
            <a:lstStyle/>
            <a:p>
              <a:pPr marL="550282" lvl="1" indent="-275141">
                <a:lnSpc>
                  <a:spcPts val="3568"/>
                </a:lnSpc>
                <a:buFont typeface="Arial"/>
                <a:buChar char="•"/>
              </a:pPr>
              <a:r>
                <a:rPr lang="en-US" sz="2548" dirty="0">
                  <a:solidFill>
                    <a:srgbClr val="F2E9E1"/>
                  </a:solidFill>
                  <a:latin typeface="Didact Gothic"/>
                </a:rPr>
                <a:t>Introduction.</a:t>
              </a:r>
            </a:p>
          </p:txBody>
        </p:sp>
        <p:sp>
          <p:nvSpPr>
            <p:cNvPr id="14" name="TextBox 14"/>
            <p:cNvSpPr txBox="1"/>
            <p:nvPr/>
          </p:nvSpPr>
          <p:spPr>
            <a:xfrm>
              <a:off x="0" y="932425"/>
              <a:ext cx="5307428" cy="567335"/>
            </a:xfrm>
            <a:prstGeom prst="rect">
              <a:avLst/>
            </a:prstGeom>
          </p:spPr>
          <p:txBody>
            <a:bodyPr lIns="0" tIns="0" rIns="0" bIns="0" rtlCol="0" anchor="t">
              <a:spAutoFit/>
            </a:bodyPr>
            <a:lstStyle/>
            <a:p>
              <a:pPr marL="550282" lvl="1" indent="-275141">
                <a:lnSpc>
                  <a:spcPts val="3568"/>
                </a:lnSpc>
                <a:buFont typeface="Arial"/>
                <a:buChar char="•"/>
              </a:pPr>
              <a:r>
                <a:rPr lang="en-US" sz="2548" dirty="0">
                  <a:solidFill>
                    <a:srgbClr val="F2E9E1"/>
                  </a:solidFill>
                  <a:latin typeface="Didact Gothic"/>
                </a:rPr>
                <a:t>ERD &amp; Mapping.</a:t>
              </a:r>
            </a:p>
          </p:txBody>
        </p:sp>
        <p:sp>
          <p:nvSpPr>
            <p:cNvPr id="15" name="TextBox 15"/>
            <p:cNvSpPr txBox="1"/>
            <p:nvPr/>
          </p:nvSpPr>
          <p:spPr>
            <a:xfrm>
              <a:off x="0" y="1912475"/>
              <a:ext cx="5307428" cy="577765"/>
            </a:xfrm>
            <a:prstGeom prst="rect">
              <a:avLst/>
            </a:prstGeom>
          </p:spPr>
          <p:txBody>
            <a:bodyPr lIns="0" tIns="0" rIns="0" bIns="0" rtlCol="0" anchor="t">
              <a:spAutoFit/>
            </a:bodyPr>
            <a:lstStyle/>
            <a:p>
              <a:pPr marL="550282" lvl="1" indent="-275141">
                <a:lnSpc>
                  <a:spcPts val="3568"/>
                </a:lnSpc>
                <a:buFont typeface="Arial"/>
                <a:buChar char="•"/>
              </a:pPr>
              <a:r>
                <a:rPr lang="en-US" sz="2800" dirty="0">
                  <a:solidFill>
                    <a:srgbClr val="F2E9E1"/>
                  </a:solidFill>
                  <a:latin typeface="Didact Gothic" panose="00000500000000000000" pitchFamily="2" charset="0"/>
                </a:rPr>
                <a:t>Stored procedures</a:t>
              </a:r>
              <a:r>
                <a:rPr lang="en-US" sz="2548" dirty="0">
                  <a:solidFill>
                    <a:srgbClr val="F2E9E1"/>
                  </a:solidFill>
                  <a:latin typeface="Didact Gothic"/>
                </a:rPr>
                <a:t>.</a:t>
              </a:r>
            </a:p>
          </p:txBody>
        </p:sp>
        <p:sp>
          <p:nvSpPr>
            <p:cNvPr id="16" name="TextBox 16"/>
            <p:cNvSpPr txBox="1"/>
            <p:nvPr/>
          </p:nvSpPr>
          <p:spPr>
            <a:xfrm>
              <a:off x="0" y="2892525"/>
              <a:ext cx="5307428" cy="567335"/>
            </a:xfrm>
            <a:prstGeom prst="rect">
              <a:avLst/>
            </a:prstGeom>
          </p:spPr>
          <p:txBody>
            <a:bodyPr lIns="0" tIns="0" rIns="0" bIns="0" rtlCol="0" anchor="t">
              <a:spAutoFit/>
            </a:bodyPr>
            <a:lstStyle/>
            <a:p>
              <a:pPr marL="550282" lvl="1" indent="-275141">
                <a:lnSpc>
                  <a:spcPts val="3568"/>
                </a:lnSpc>
                <a:buFont typeface="Arial"/>
                <a:buChar char="•"/>
              </a:pPr>
              <a:r>
                <a:rPr lang="en-US" sz="2548" dirty="0">
                  <a:solidFill>
                    <a:srgbClr val="F2E9E1"/>
                  </a:solidFill>
                  <a:latin typeface="Didact Gothic"/>
                </a:rPr>
                <a:t>Reports in SSRS</a:t>
              </a:r>
            </a:p>
          </p:txBody>
        </p:sp>
        <p:sp>
          <p:nvSpPr>
            <p:cNvPr id="17" name="TextBox 17"/>
            <p:cNvSpPr txBox="1"/>
            <p:nvPr/>
          </p:nvSpPr>
          <p:spPr>
            <a:xfrm>
              <a:off x="0" y="3872573"/>
              <a:ext cx="5307428" cy="567335"/>
            </a:xfrm>
            <a:prstGeom prst="rect">
              <a:avLst/>
            </a:prstGeom>
          </p:spPr>
          <p:txBody>
            <a:bodyPr lIns="0" tIns="0" rIns="0" bIns="0" rtlCol="0" anchor="t">
              <a:spAutoFit/>
            </a:bodyPr>
            <a:lstStyle/>
            <a:p>
              <a:pPr marL="550282" lvl="1" indent="-275141">
                <a:lnSpc>
                  <a:spcPts val="3568"/>
                </a:lnSpc>
                <a:buFont typeface="Arial"/>
                <a:buChar char="•"/>
              </a:pPr>
              <a:r>
                <a:rPr lang="en-US" sz="2548" dirty="0">
                  <a:solidFill>
                    <a:srgbClr val="F2E9E1"/>
                  </a:solidFill>
                  <a:latin typeface="Didact Gothic"/>
                </a:rPr>
                <a:t>Power BI Dashboard.</a:t>
              </a:r>
            </a:p>
          </p:txBody>
        </p:sp>
        <p:sp>
          <p:nvSpPr>
            <p:cNvPr id="18" name="TextBox 18"/>
            <p:cNvSpPr txBox="1"/>
            <p:nvPr/>
          </p:nvSpPr>
          <p:spPr>
            <a:xfrm>
              <a:off x="0" y="4852685"/>
              <a:ext cx="5307428" cy="567335"/>
            </a:xfrm>
            <a:prstGeom prst="rect">
              <a:avLst/>
            </a:prstGeom>
          </p:spPr>
          <p:txBody>
            <a:bodyPr lIns="0" tIns="0" rIns="0" bIns="0" rtlCol="0" anchor="t">
              <a:spAutoFit/>
            </a:bodyPr>
            <a:lstStyle/>
            <a:p>
              <a:pPr marL="550282" lvl="1" indent="-275141">
                <a:lnSpc>
                  <a:spcPts val="3568"/>
                </a:lnSpc>
                <a:buFont typeface="Arial"/>
                <a:buChar char="•"/>
              </a:pPr>
              <a:r>
                <a:rPr lang="en-US" sz="2548" dirty="0">
                  <a:solidFill>
                    <a:srgbClr val="F2E9E1"/>
                  </a:solidFill>
                  <a:latin typeface="Didact Gothic"/>
                </a:rPr>
                <a:t>Desktop Application.</a:t>
              </a:r>
            </a:p>
          </p:txBody>
        </p:sp>
        <p:sp>
          <p:nvSpPr>
            <p:cNvPr id="19" name="TextBox 19"/>
            <p:cNvSpPr txBox="1"/>
            <p:nvPr/>
          </p:nvSpPr>
          <p:spPr>
            <a:xfrm>
              <a:off x="0" y="5832796"/>
              <a:ext cx="5307428" cy="567335"/>
            </a:xfrm>
            <a:prstGeom prst="rect">
              <a:avLst/>
            </a:prstGeom>
          </p:spPr>
          <p:txBody>
            <a:bodyPr lIns="0" tIns="0" rIns="0" bIns="0" rtlCol="0" anchor="t">
              <a:spAutoFit/>
            </a:bodyPr>
            <a:lstStyle/>
            <a:p>
              <a:pPr marL="550282" lvl="1" indent="-275141">
                <a:lnSpc>
                  <a:spcPts val="3568"/>
                </a:lnSpc>
                <a:buFont typeface="Arial"/>
                <a:buChar char="•"/>
              </a:pPr>
              <a:r>
                <a:rPr lang="en-US" sz="2548" dirty="0" err="1">
                  <a:solidFill>
                    <a:srgbClr val="F2E9E1"/>
                  </a:solidFill>
                  <a:latin typeface="Didact Gothic"/>
                </a:rPr>
                <a:t>DataWareHouse</a:t>
              </a:r>
              <a:r>
                <a:rPr lang="en-US" sz="2548" dirty="0">
                  <a:solidFill>
                    <a:srgbClr val="F2E9E1"/>
                  </a:solidFill>
                  <a:latin typeface="Didact Gothic"/>
                </a:rPr>
                <a:t>.</a:t>
              </a:r>
            </a:p>
          </p:txBody>
        </p:sp>
        <p:sp>
          <p:nvSpPr>
            <p:cNvPr id="20" name="TextBox 20"/>
            <p:cNvSpPr txBox="1"/>
            <p:nvPr/>
          </p:nvSpPr>
          <p:spPr>
            <a:xfrm>
              <a:off x="0" y="6812906"/>
              <a:ext cx="5307428" cy="567335"/>
            </a:xfrm>
            <a:prstGeom prst="rect">
              <a:avLst/>
            </a:prstGeom>
          </p:spPr>
          <p:txBody>
            <a:bodyPr lIns="0" tIns="0" rIns="0" bIns="0" rtlCol="0" anchor="t">
              <a:spAutoFit/>
            </a:bodyPr>
            <a:lstStyle/>
            <a:p>
              <a:pPr marL="275141" lvl="1">
                <a:lnSpc>
                  <a:spcPts val="3568"/>
                </a:lnSpc>
              </a:pPr>
              <a:endParaRPr lang="en-US" sz="2548" dirty="0">
                <a:solidFill>
                  <a:srgbClr val="F2E9E1"/>
                </a:solidFill>
                <a:latin typeface="Didact Gothic"/>
              </a:endParaRPr>
            </a:p>
          </p:txBody>
        </p:sp>
        <p:sp>
          <p:nvSpPr>
            <p:cNvPr id="21" name="TextBox 21"/>
            <p:cNvSpPr txBox="1"/>
            <p:nvPr/>
          </p:nvSpPr>
          <p:spPr>
            <a:xfrm>
              <a:off x="0" y="7792957"/>
              <a:ext cx="5307428" cy="567335"/>
            </a:xfrm>
            <a:prstGeom prst="rect">
              <a:avLst/>
            </a:prstGeom>
          </p:spPr>
          <p:txBody>
            <a:bodyPr lIns="0" tIns="0" rIns="0" bIns="0" rtlCol="0" anchor="t">
              <a:spAutoFit/>
            </a:bodyPr>
            <a:lstStyle/>
            <a:p>
              <a:pPr marL="275141" lvl="1">
                <a:lnSpc>
                  <a:spcPts val="3568"/>
                </a:lnSpc>
              </a:pPr>
              <a:endParaRPr lang="en-US" sz="2548" dirty="0">
                <a:solidFill>
                  <a:srgbClr val="F2E9E1"/>
                </a:solidFill>
                <a:latin typeface="Didact Gothic"/>
              </a:endParaRPr>
            </a:p>
          </p:txBody>
        </p:sp>
        <p:sp>
          <p:nvSpPr>
            <p:cNvPr id="22" name="TextBox 22"/>
            <p:cNvSpPr txBox="1"/>
            <p:nvPr/>
          </p:nvSpPr>
          <p:spPr>
            <a:xfrm>
              <a:off x="0" y="8773008"/>
              <a:ext cx="5307428" cy="567335"/>
            </a:xfrm>
            <a:prstGeom prst="rect">
              <a:avLst/>
            </a:prstGeom>
          </p:spPr>
          <p:txBody>
            <a:bodyPr lIns="0" tIns="0" rIns="0" bIns="0" rtlCol="0" anchor="t">
              <a:spAutoFit/>
            </a:bodyPr>
            <a:lstStyle/>
            <a:p>
              <a:pPr marL="275140" lvl="1">
                <a:lnSpc>
                  <a:spcPts val="3568"/>
                </a:lnSpc>
              </a:pPr>
              <a:endParaRPr lang="en-US" sz="2548" dirty="0">
                <a:solidFill>
                  <a:srgbClr val="F2E9E1"/>
                </a:solidFill>
                <a:latin typeface="Didact Gothic"/>
              </a:endParaRPr>
            </a:p>
          </p:txBody>
        </p:sp>
        <p:sp>
          <p:nvSpPr>
            <p:cNvPr id="23" name="TextBox 23"/>
            <p:cNvSpPr txBox="1"/>
            <p:nvPr/>
          </p:nvSpPr>
          <p:spPr>
            <a:xfrm>
              <a:off x="0" y="6812846"/>
              <a:ext cx="5307428" cy="567335"/>
            </a:xfrm>
            <a:prstGeom prst="rect">
              <a:avLst/>
            </a:prstGeom>
          </p:spPr>
          <p:txBody>
            <a:bodyPr lIns="0" tIns="0" rIns="0" bIns="0" rtlCol="0" anchor="t">
              <a:spAutoFit/>
            </a:bodyPr>
            <a:lstStyle/>
            <a:p>
              <a:pPr marL="550282" lvl="1" indent="-275141">
                <a:lnSpc>
                  <a:spcPts val="3568"/>
                </a:lnSpc>
                <a:buFont typeface="Arial"/>
                <a:buChar char="•"/>
              </a:pPr>
              <a:r>
                <a:rPr lang="en-US" sz="2548" dirty="0">
                  <a:solidFill>
                    <a:srgbClr val="F2E9E1"/>
                  </a:solidFill>
                  <a:latin typeface="Didact Gothic"/>
                </a:rPr>
                <a:t>ETL for DWH.</a:t>
              </a:r>
            </a:p>
          </p:txBody>
        </p:sp>
      </p:grpSp>
      <p:pic>
        <p:nvPicPr>
          <p:cNvPr id="25" name="Picture 24" descr="A person sitting at a desk with a exam paper and books&#10;&#10;Description automatically generated">
            <a:extLst>
              <a:ext uri="{FF2B5EF4-FFF2-40B4-BE49-F238E27FC236}">
                <a16:creationId xmlns:a16="http://schemas.microsoft.com/office/drawing/2014/main" id="{A7730B6A-2C56-73F4-8A9E-210DF6FDC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6855" y="114300"/>
            <a:ext cx="6329005" cy="10058400"/>
          </a:xfrm>
          <a:prstGeom prst="rect">
            <a:avLst/>
          </a:prstGeom>
        </p:spPr>
      </p:pic>
      <p:sp>
        <p:nvSpPr>
          <p:cNvPr id="26" name="AutoShape 3">
            <a:extLst>
              <a:ext uri="{FF2B5EF4-FFF2-40B4-BE49-F238E27FC236}">
                <a16:creationId xmlns:a16="http://schemas.microsoft.com/office/drawing/2014/main" id="{CDBE02F4-E2CC-ABA7-D536-D34FD13368FF}"/>
              </a:ext>
            </a:extLst>
          </p:cNvPr>
          <p:cNvSpPr/>
          <p:nvPr/>
        </p:nvSpPr>
        <p:spPr>
          <a:xfrm rot="-5401989">
            <a:off x="2385392" y="5175029"/>
            <a:ext cx="8229601" cy="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10" name="TextBox 23">
            <a:extLst>
              <a:ext uri="{FF2B5EF4-FFF2-40B4-BE49-F238E27FC236}">
                <a16:creationId xmlns:a16="http://schemas.microsoft.com/office/drawing/2014/main" id="{91F5D79D-B3C2-FA98-171F-626CDF17ECAF}"/>
              </a:ext>
            </a:extLst>
          </p:cNvPr>
          <p:cNvSpPr txBox="1"/>
          <p:nvPr/>
        </p:nvSpPr>
        <p:spPr>
          <a:xfrm>
            <a:off x="6915264" y="8154509"/>
            <a:ext cx="3980571" cy="425501"/>
          </a:xfrm>
          <a:prstGeom prst="rect">
            <a:avLst/>
          </a:prstGeom>
        </p:spPr>
        <p:txBody>
          <a:bodyPr lIns="0" tIns="0" rIns="0" bIns="0" rtlCol="0" anchor="t">
            <a:spAutoFit/>
          </a:bodyPr>
          <a:lstStyle/>
          <a:p>
            <a:pPr marL="550282" lvl="1" indent="-275141">
              <a:lnSpc>
                <a:spcPts val="3568"/>
              </a:lnSpc>
              <a:buFont typeface="Arial"/>
              <a:buChar char="•"/>
            </a:pPr>
            <a:r>
              <a:rPr lang="en-US" sz="2548" dirty="0">
                <a:solidFill>
                  <a:srgbClr val="F2E9E1"/>
                </a:solidFill>
                <a:latin typeface="Didact Gothic"/>
              </a:rPr>
              <a:t>Cube.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225707" y="4224707"/>
            <a:ext cx="6062293" cy="6062293"/>
          </a:xfrm>
          <a:prstGeom prst="rect">
            <a:avLst/>
          </a:prstGeom>
        </p:spPr>
      </p:pic>
      <p:sp>
        <p:nvSpPr>
          <p:cNvPr id="5" name="AutoShape 5"/>
          <p:cNvSpPr/>
          <p:nvPr/>
        </p:nvSpPr>
        <p:spPr>
          <a:xfrm>
            <a:off x="1028700" y="9248775"/>
            <a:ext cx="7169689" cy="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pic>
        <p:nvPicPr>
          <p:cNvPr id="6" name="Picture 6"/>
          <p:cNvPicPr>
            <a:picLocks noChangeAspect="1"/>
          </p:cNvPicPr>
          <p:nvPr/>
        </p:nvPicPr>
        <p:blipFill>
          <a:blip r:embed="rId4" cstate="print">
            <a:alphaModFix amt="3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57708" y="8701771"/>
            <a:ext cx="540681" cy="286561"/>
          </a:xfrm>
          <a:prstGeom prst="rect">
            <a:avLst/>
          </a:prstGeom>
        </p:spPr>
      </p:pic>
      <p:sp>
        <p:nvSpPr>
          <p:cNvPr id="7" name="TextBox 7"/>
          <p:cNvSpPr txBox="1"/>
          <p:nvPr/>
        </p:nvSpPr>
        <p:spPr>
          <a:xfrm>
            <a:off x="1028700" y="3728754"/>
            <a:ext cx="7874119" cy="3945375"/>
          </a:xfrm>
          <a:prstGeom prst="rect">
            <a:avLst/>
          </a:prstGeom>
        </p:spPr>
        <p:txBody>
          <a:bodyPr lIns="0" tIns="0" rIns="0" bIns="0" rtlCol="0" anchor="t">
            <a:spAutoFit/>
          </a:bodyPr>
          <a:lstStyle/>
          <a:p>
            <a:pPr marL="481255" lvl="1" indent="-240628">
              <a:lnSpc>
                <a:spcPts val="3120"/>
              </a:lnSpc>
              <a:spcAft>
                <a:spcPts val="50"/>
              </a:spcAft>
              <a:buFont typeface="Arial"/>
              <a:buChar char="•"/>
            </a:pPr>
            <a:r>
              <a:rPr lang="en-US" sz="2400" b="0" i="0" dirty="0">
                <a:solidFill>
                  <a:srgbClr val="ECECEC"/>
                </a:solidFill>
                <a:effectLst/>
                <a:latin typeface="Didact Gothic" panose="00000500000000000000" pitchFamily="2" charset="0"/>
              </a:rPr>
              <a:t>The Examination System is an all-encompassing platform meticulously crafted to streamline the orchestration of educational assessments, student records, and reporting capabilities. Tailored to meet the varied requirements of educational institutions, instructors, and students, this system offers robust features. It aims to simplify examination processes, monitor student advancements, and generate insightful reports, contributing to a more efficient and organized educational experience</a:t>
            </a:r>
            <a:r>
              <a:rPr lang="en-US" sz="2229" dirty="0">
                <a:solidFill>
                  <a:srgbClr val="F2E9E1"/>
                </a:solidFill>
                <a:latin typeface="Didact Gothic"/>
              </a:rPr>
              <a:t>.</a:t>
            </a:r>
          </a:p>
          <a:p>
            <a:pPr>
              <a:lnSpc>
                <a:spcPts val="3120"/>
              </a:lnSpc>
            </a:pPr>
            <a:endParaRPr lang="en-US" sz="2229" dirty="0">
              <a:solidFill>
                <a:srgbClr val="F2E9E1"/>
              </a:solidFill>
              <a:latin typeface="Didact Gothic"/>
            </a:endParaRPr>
          </a:p>
        </p:txBody>
      </p:sp>
      <p:grpSp>
        <p:nvGrpSpPr>
          <p:cNvPr id="8" name="Group 8"/>
          <p:cNvGrpSpPr/>
          <p:nvPr/>
        </p:nvGrpSpPr>
        <p:grpSpPr>
          <a:xfrm>
            <a:off x="1028700" y="1794631"/>
            <a:ext cx="7169689" cy="2159709"/>
            <a:chOff x="0" y="0"/>
            <a:chExt cx="9559585" cy="2879613"/>
          </a:xfrm>
        </p:grpSpPr>
        <p:sp>
          <p:nvSpPr>
            <p:cNvPr id="9" name="TextBox 9"/>
            <p:cNvSpPr txBox="1"/>
            <p:nvPr/>
          </p:nvSpPr>
          <p:spPr>
            <a:xfrm>
              <a:off x="0" y="95250"/>
              <a:ext cx="9559585" cy="1928252"/>
            </a:xfrm>
            <a:prstGeom prst="rect">
              <a:avLst/>
            </a:prstGeom>
          </p:spPr>
          <p:txBody>
            <a:bodyPr lIns="0" tIns="0" rIns="0" bIns="0" rtlCol="0" anchor="t">
              <a:spAutoFit/>
            </a:bodyPr>
            <a:lstStyle/>
            <a:p>
              <a:pPr marL="0" lvl="0" indent="0">
                <a:lnSpc>
                  <a:spcPts val="10999"/>
                </a:lnSpc>
              </a:pPr>
              <a:r>
                <a:rPr lang="en-US" sz="9999" dirty="0">
                  <a:solidFill>
                    <a:srgbClr val="F2E9E1"/>
                  </a:solidFill>
                  <a:latin typeface="Didact Gothic"/>
                </a:rPr>
                <a:t>Introduction</a:t>
              </a:r>
            </a:p>
          </p:txBody>
        </p:sp>
        <p:sp>
          <p:nvSpPr>
            <p:cNvPr id="10" name="TextBox 10"/>
            <p:cNvSpPr txBox="1"/>
            <p:nvPr/>
          </p:nvSpPr>
          <p:spPr>
            <a:xfrm>
              <a:off x="0" y="2243584"/>
              <a:ext cx="9559585" cy="636028"/>
            </a:xfrm>
            <a:prstGeom prst="rect">
              <a:avLst/>
            </a:prstGeom>
          </p:spPr>
          <p:txBody>
            <a:bodyPr lIns="0" tIns="0" rIns="0" bIns="0" rtlCol="0" anchor="t">
              <a:spAutoFit/>
            </a:bodyPr>
            <a:lstStyle/>
            <a:p>
              <a:pPr marL="0" lvl="0" indent="0">
                <a:lnSpc>
                  <a:spcPts val="3500"/>
                </a:lnSpc>
              </a:pPr>
              <a:endParaRPr/>
            </a:p>
          </p:txBody>
        </p:sp>
      </p:grpSp>
      <p:sp>
        <p:nvSpPr>
          <p:cNvPr id="11" name="TextBox 11"/>
          <p:cNvSpPr txBox="1"/>
          <p:nvPr/>
        </p:nvSpPr>
        <p:spPr>
          <a:xfrm>
            <a:off x="6942822" y="9679371"/>
            <a:ext cx="4430930" cy="306636"/>
          </a:xfrm>
          <a:prstGeom prst="rect">
            <a:avLst/>
          </a:prstGeom>
        </p:spPr>
        <p:txBody>
          <a:bodyPr lIns="0" tIns="0" rIns="0" bIns="0" rtlCol="0" anchor="t">
            <a:spAutoFit/>
          </a:bodyPr>
          <a:lstStyle/>
          <a:p>
            <a:pPr algn="ctr">
              <a:lnSpc>
                <a:spcPts val="2520"/>
              </a:lnSpc>
            </a:pPr>
            <a:r>
              <a:rPr lang="en-US" sz="1800" u="sng">
                <a:solidFill>
                  <a:srgbClr val="F2E9E1"/>
                </a:solidFill>
                <a:latin typeface="Didact Gothic"/>
              </a:rPr>
              <a:t>Back to OutLine Page</a:t>
            </a:r>
          </a:p>
        </p:txBody>
      </p:sp>
      <p:pic>
        <p:nvPicPr>
          <p:cNvPr id="17" name="Picture 16" descr="A group of people sitting at a table&#10;&#10;Description automatically generated">
            <a:extLst>
              <a:ext uri="{FF2B5EF4-FFF2-40B4-BE49-F238E27FC236}">
                <a16:creationId xmlns:a16="http://schemas.microsoft.com/office/drawing/2014/main" id="{49155512-C64A-A0D0-6269-7D325717B3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09576" y="2705100"/>
            <a:ext cx="7874120" cy="62230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p:cNvGrpSpPr/>
        <p:nvPr/>
      </p:nvGrpSpPr>
      <p:grpSpPr>
        <a:xfrm>
          <a:off x="0" y="0"/>
          <a:ext cx="0" cy="0"/>
          <a:chOff x="0" y="0"/>
          <a:chExt cx="0" cy="0"/>
        </a:xfrm>
      </p:grpSpPr>
      <p:sp>
        <p:nvSpPr>
          <p:cNvPr id="2" name="AutoShape 2"/>
          <p:cNvSpPr/>
          <p:nvPr/>
        </p:nvSpPr>
        <p:spPr>
          <a:xfrm>
            <a:off x="0" y="2400300"/>
            <a:ext cx="18288000" cy="7620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3" name="TextBox 3"/>
          <p:cNvSpPr txBox="1"/>
          <p:nvPr/>
        </p:nvSpPr>
        <p:spPr>
          <a:xfrm>
            <a:off x="1655450" y="800100"/>
            <a:ext cx="14977099" cy="987450"/>
          </a:xfrm>
          <a:prstGeom prst="rect">
            <a:avLst/>
          </a:prstGeom>
        </p:spPr>
        <p:txBody>
          <a:bodyPr lIns="0" tIns="0" rIns="0" bIns="0" rtlCol="0" anchor="t">
            <a:spAutoFit/>
          </a:bodyPr>
          <a:lstStyle/>
          <a:p>
            <a:pPr algn="ctr">
              <a:lnSpc>
                <a:spcPts val="7699"/>
              </a:lnSpc>
            </a:pPr>
            <a:r>
              <a:rPr lang="en" sz="7200" dirty="0">
                <a:solidFill>
                  <a:srgbClr val="F2E9E1"/>
                </a:solidFill>
                <a:latin typeface="Didact Gothic" panose="00000500000000000000" pitchFamily="2" charset="0"/>
              </a:rPr>
              <a:t>Used Technologies &amp; Tools</a:t>
            </a:r>
            <a:endParaRPr lang="en-US" sz="7200" dirty="0">
              <a:solidFill>
                <a:srgbClr val="F2E9E1"/>
              </a:solidFill>
              <a:latin typeface="Didact Gothic" panose="00000500000000000000" pitchFamily="2" charset="0"/>
            </a:endParaRPr>
          </a:p>
        </p:txBody>
      </p:sp>
      <p:sp>
        <p:nvSpPr>
          <p:cNvPr id="4" name="TextBox 4"/>
          <p:cNvSpPr txBox="1"/>
          <p:nvPr/>
        </p:nvSpPr>
        <p:spPr>
          <a:xfrm>
            <a:off x="533400" y="3078364"/>
            <a:ext cx="8991600" cy="6756465"/>
          </a:xfrm>
          <a:prstGeom prst="rect">
            <a:avLst/>
          </a:prstGeom>
        </p:spPr>
        <p:txBody>
          <a:bodyPr wrap="square" lIns="0" tIns="0" rIns="0" bIns="0" rtlCol="0" anchor="t">
            <a:spAutoFit/>
          </a:bodyPr>
          <a:lstStyle/>
          <a:p>
            <a:pPr marL="524697" lvl="1" indent="-262348">
              <a:lnSpc>
                <a:spcPts val="3402"/>
              </a:lnSpc>
              <a:spcAft>
                <a:spcPts val="100"/>
              </a:spcAft>
              <a:buFont typeface="Arial"/>
              <a:buChar char="•"/>
            </a:pPr>
            <a:r>
              <a:rPr lang="en-US" sz="4200" dirty="0">
                <a:solidFill>
                  <a:srgbClr val="F2E9E1"/>
                </a:solidFill>
                <a:latin typeface="Open Sans Light"/>
              </a:rPr>
              <a:t>SQL Server Management Studio.</a:t>
            </a:r>
          </a:p>
          <a:p>
            <a:pPr marL="262349" lvl="1">
              <a:lnSpc>
                <a:spcPts val="3402"/>
              </a:lnSpc>
              <a:spcAft>
                <a:spcPts val="100"/>
              </a:spcAft>
            </a:pPr>
            <a:endParaRPr lang="en-US" sz="4200" dirty="0">
              <a:solidFill>
                <a:srgbClr val="F2E9E1"/>
              </a:solidFill>
              <a:latin typeface="Open Sans Light"/>
            </a:endParaRPr>
          </a:p>
          <a:p>
            <a:pPr marL="524697" lvl="1" indent="-262348">
              <a:lnSpc>
                <a:spcPts val="3402"/>
              </a:lnSpc>
              <a:spcAft>
                <a:spcPts val="100"/>
              </a:spcAft>
              <a:buFont typeface="Arial"/>
              <a:buChar char="•"/>
            </a:pPr>
            <a:r>
              <a:rPr lang="en-US" sz="4200" dirty="0">
                <a:solidFill>
                  <a:srgbClr val="F2E9E1"/>
                </a:solidFill>
                <a:latin typeface="Open Sans Light"/>
              </a:rPr>
              <a:t>SQL Data Generator.</a:t>
            </a:r>
          </a:p>
          <a:p>
            <a:pPr marL="262349" lvl="1">
              <a:lnSpc>
                <a:spcPts val="3402"/>
              </a:lnSpc>
              <a:spcAft>
                <a:spcPts val="100"/>
              </a:spcAft>
            </a:pPr>
            <a:endParaRPr lang="en-US" sz="4200" dirty="0">
              <a:solidFill>
                <a:srgbClr val="F2E9E1"/>
              </a:solidFill>
              <a:latin typeface="Open Sans Light"/>
            </a:endParaRPr>
          </a:p>
          <a:p>
            <a:pPr marL="524697" lvl="1" indent="-262348">
              <a:lnSpc>
                <a:spcPts val="3402"/>
              </a:lnSpc>
              <a:spcAft>
                <a:spcPts val="100"/>
              </a:spcAft>
              <a:buFont typeface="Arial"/>
              <a:buChar char="•"/>
            </a:pPr>
            <a:r>
              <a:rPr lang="en-US" sz="4200" dirty="0">
                <a:solidFill>
                  <a:srgbClr val="F2E9E1"/>
                </a:solidFill>
                <a:latin typeface="Open Sans Light"/>
              </a:rPr>
              <a:t>SQL Server Report Service  </a:t>
            </a:r>
          </a:p>
          <a:p>
            <a:pPr marL="262349" lvl="1">
              <a:lnSpc>
                <a:spcPts val="3402"/>
              </a:lnSpc>
              <a:spcAft>
                <a:spcPts val="100"/>
              </a:spcAft>
            </a:pPr>
            <a:endParaRPr lang="en-US" sz="4200" dirty="0">
              <a:solidFill>
                <a:srgbClr val="F2E9E1"/>
              </a:solidFill>
              <a:latin typeface="Open Sans Light"/>
            </a:endParaRPr>
          </a:p>
          <a:p>
            <a:pPr marL="524697" lvl="1" indent="-262348">
              <a:lnSpc>
                <a:spcPts val="3402"/>
              </a:lnSpc>
              <a:spcAft>
                <a:spcPts val="100"/>
              </a:spcAft>
              <a:buFont typeface="Arial"/>
              <a:buChar char="•"/>
            </a:pPr>
            <a:r>
              <a:rPr lang="en-US" sz="4200" dirty="0">
                <a:solidFill>
                  <a:srgbClr val="F2E9E1"/>
                </a:solidFill>
                <a:latin typeface="Open Sans Light"/>
              </a:rPr>
              <a:t>SQL Server Integration Service</a:t>
            </a:r>
          </a:p>
          <a:p>
            <a:pPr marL="262349" lvl="1">
              <a:lnSpc>
                <a:spcPts val="3402"/>
              </a:lnSpc>
              <a:spcAft>
                <a:spcPts val="100"/>
              </a:spcAft>
            </a:pPr>
            <a:r>
              <a:rPr lang="en-US" sz="4200" dirty="0">
                <a:solidFill>
                  <a:srgbClr val="F2E9E1"/>
                </a:solidFill>
                <a:latin typeface="Open Sans Light"/>
              </a:rPr>
              <a:t> </a:t>
            </a:r>
          </a:p>
          <a:p>
            <a:pPr marL="524697" lvl="1" indent="-262348">
              <a:lnSpc>
                <a:spcPts val="3402"/>
              </a:lnSpc>
              <a:spcAft>
                <a:spcPts val="100"/>
              </a:spcAft>
              <a:buFont typeface="Arial"/>
              <a:buChar char="•"/>
            </a:pPr>
            <a:r>
              <a:rPr lang="en-US" sz="4200" dirty="0">
                <a:solidFill>
                  <a:srgbClr val="F2E9E1"/>
                </a:solidFill>
                <a:latin typeface="Open Sans Light"/>
              </a:rPr>
              <a:t>SQL Server Analysis Service.</a:t>
            </a:r>
          </a:p>
          <a:p>
            <a:pPr marL="262349" lvl="1">
              <a:lnSpc>
                <a:spcPts val="3402"/>
              </a:lnSpc>
              <a:spcAft>
                <a:spcPts val="100"/>
              </a:spcAft>
            </a:pPr>
            <a:endParaRPr lang="en-US" sz="4200" dirty="0">
              <a:solidFill>
                <a:srgbClr val="F2E9E1"/>
              </a:solidFill>
              <a:latin typeface="Open Sans Light"/>
            </a:endParaRPr>
          </a:p>
          <a:p>
            <a:pPr marL="524697" lvl="1" indent="-262348">
              <a:lnSpc>
                <a:spcPts val="3402"/>
              </a:lnSpc>
              <a:spcAft>
                <a:spcPts val="100"/>
              </a:spcAft>
              <a:buFont typeface="Arial"/>
              <a:buChar char="•"/>
            </a:pPr>
            <a:r>
              <a:rPr lang="en-US" sz="4200" dirty="0">
                <a:solidFill>
                  <a:srgbClr val="F2E9E1"/>
                </a:solidFill>
                <a:latin typeface="Open Sans Light"/>
              </a:rPr>
              <a:t>Power BI.</a:t>
            </a:r>
          </a:p>
          <a:p>
            <a:pPr marL="262349" lvl="1">
              <a:lnSpc>
                <a:spcPts val="3402"/>
              </a:lnSpc>
              <a:spcAft>
                <a:spcPts val="100"/>
              </a:spcAft>
            </a:pPr>
            <a:endParaRPr lang="en-US" sz="4200" dirty="0">
              <a:solidFill>
                <a:srgbClr val="F2E9E1"/>
              </a:solidFill>
              <a:latin typeface="Open Sans Light"/>
            </a:endParaRPr>
          </a:p>
          <a:p>
            <a:pPr marL="524697" lvl="1" indent="-262348">
              <a:lnSpc>
                <a:spcPts val="3402"/>
              </a:lnSpc>
              <a:spcAft>
                <a:spcPts val="100"/>
              </a:spcAft>
              <a:buFont typeface="Arial"/>
              <a:buChar char="•"/>
            </a:pPr>
            <a:r>
              <a:rPr lang="en-US" sz="4200" dirty="0">
                <a:solidFill>
                  <a:srgbClr val="F2E9E1"/>
                </a:solidFill>
                <a:latin typeface="Open Sans Light"/>
              </a:rPr>
              <a:t>Visual Studio.</a:t>
            </a:r>
          </a:p>
          <a:p>
            <a:pPr marL="262349" lvl="1">
              <a:lnSpc>
                <a:spcPts val="3402"/>
              </a:lnSpc>
              <a:spcAft>
                <a:spcPts val="100"/>
              </a:spcAft>
            </a:pPr>
            <a:endParaRPr lang="en-US" sz="4200" dirty="0">
              <a:solidFill>
                <a:srgbClr val="F2E9E1"/>
              </a:solidFill>
              <a:latin typeface="Open Sans Light"/>
            </a:endParaRPr>
          </a:p>
          <a:p>
            <a:pPr marL="524697" lvl="1" indent="-262348">
              <a:lnSpc>
                <a:spcPts val="3402"/>
              </a:lnSpc>
              <a:spcAft>
                <a:spcPts val="100"/>
              </a:spcAft>
              <a:buFont typeface="Arial"/>
              <a:buChar char="•"/>
            </a:pPr>
            <a:r>
              <a:rPr lang="en-US" sz="4200" dirty="0">
                <a:solidFill>
                  <a:srgbClr val="F2E9E1"/>
                </a:solidFill>
                <a:latin typeface="Open Sans Light"/>
              </a:rPr>
              <a:t>Python Programming Language</a:t>
            </a:r>
            <a:r>
              <a:rPr lang="en-US" sz="4400" dirty="0">
                <a:solidFill>
                  <a:srgbClr val="F2E9E1"/>
                </a:solidFill>
                <a:latin typeface="Open Sans Light"/>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3696E1FC-4D8E-B423-1AE5-B830FC43211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B47D320-E502-A321-E3FF-32C622E78D7E}"/>
              </a:ext>
            </a:extLst>
          </p:cNvPr>
          <p:cNvSpPr/>
          <p:nvPr/>
        </p:nvSpPr>
        <p:spPr>
          <a:xfrm>
            <a:off x="0" y="2400300"/>
            <a:ext cx="18288000" cy="7620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3" name="TextBox 3">
            <a:extLst>
              <a:ext uri="{FF2B5EF4-FFF2-40B4-BE49-F238E27FC236}">
                <a16:creationId xmlns:a16="http://schemas.microsoft.com/office/drawing/2014/main" id="{BDD45F03-E481-EEE8-D901-593A8AAB31CC}"/>
              </a:ext>
            </a:extLst>
          </p:cNvPr>
          <p:cNvSpPr txBox="1"/>
          <p:nvPr/>
        </p:nvSpPr>
        <p:spPr>
          <a:xfrm>
            <a:off x="1655450" y="800100"/>
            <a:ext cx="14977099" cy="987450"/>
          </a:xfrm>
          <a:prstGeom prst="rect">
            <a:avLst/>
          </a:prstGeom>
        </p:spPr>
        <p:txBody>
          <a:bodyPr lIns="0" tIns="0" rIns="0" bIns="0" rtlCol="0" anchor="t">
            <a:spAutoFit/>
          </a:bodyPr>
          <a:lstStyle/>
          <a:p>
            <a:pPr algn="ctr">
              <a:lnSpc>
                <a:spcPts val="7699"/>
              </a:lnSpc>
            </a:pPr>
            <a:r>
              <a:rPr lang="en" sz="7200" dirty="0">
                <a:solidFill>
                  <a:srgbClr val="F2F2F2"/>
                </a:solidFill>
                <a:latin typeface="Didact Gothic" panose="00000500000000000000" pitchFamily="2" charset="0"/>
              </a:rPr>
              <a:t>ERD </a:t>
            </a:r>
            <a:endParaRPr lang="en-US" sz="7200" dirty="0">
              <a:solidFill>
                <a:srgbClr val="F2F2F2"/>
              </a:solidFill>
              <a:latin typeface="Didact Gothic" panose="00000500000000000000" pitchFamily="2" charset="0"/>
            </a:endParaRPr>
          </a:p>
        </p:txBody>
      </p:sp>
      <p:pic>
        <p:nvPicPr>
          <p:cNvPr id="7" name="Picture 6" descr="A diagram of a computer flowchart&#10;&#10;Description automatically generated">
            <a:extLst>
              <a:ext uri="{FF2B5EF4-FFF2-40B4-BE49-F238E27FC236}">
                <a16:creationId xmlns:a16="http://schemas.microsoft.com/office/drawing/2014/main" id="{D373BD56-922B-E414-A5F5-0BE397B4C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705100"/>
            <a:ext cx="17526000" cy="7338351"/>
          </a:xfrm>
          <a:prstGeom prst="rect">
            <a:avLst/>
          </a:prstGeom>
        </p:spPr>
      </p:pic>
    </p:spTree>
    <p:extLst>
      <p:ext uri="{BB962C8B-B14F-4D97-AF65-F5344CB8AC3E}">
        <p14:creationId xmlns:p14="http://schemas.microsoft.com/office/powerpoint/2010/main" val="3090843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D88754FC-DDA7-5B16-F031-F3769BFC33C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777585E-763C-3EDA-0C62-767A4847C475}"/>
              </a:ext>
            </a:extLst>
          </p:cNvPr>
          <p:cNvSpPr/>
          <p:nvPr/>
        </p:nvSpPr>
        <p:spPr>
          <a:xfrm>
            <a:off x="0" y="2400300"/>
            <a:ext cx="18288000" cy="7620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3" name="TextBox 3">
            <a:extLst>
              <a:ext uri="{FF2B5EF4-FFF2-40B4-BE49-F238E27FC236}">
                <a16:creationId xmlns:a16="http://schemas.microsoft.com/office/drawing/2014/main" id="{F8605CCF-EE91-8E16-82A1-313595FE3DB8}"/>
              </a:ext>
            </a:extLst>
          </p:cNvPr>
          <p:cNvSpPr txBox="1"/>
          <p:nvPr/>
        </p:nvSpPr>
        <p:spPr>
          <a:xfrm>
            <a:off x="1655450" y="800100"/>
            <a:ext cx="14977099" cy="987450"/>
          </a:xfrm>
          <a:prstGeom prst="rect">
            <a:avLst/>
          </a:prstGeom>
        </p:spPr>
        <p:txBody>
          <a:bodyPr lIns="0" tIns="0" rIns="0" bIns="0" rtlCol="0" anchor="t">
            <a:spAutoFit/>
          </a:bodyPr>
          <a:lstStyle/>
          <a:p>
            <a:pPr algn="ctr">
              <a:lnSpc>
                <a:spcPts val="7699"/>
              </a:lnSpc>
            </a:pPr>
            <a:r>
              <a:rPr lang="en" sz="7200" dirty="0">
                <a:solidFill>
                  <a:srgbClr val="F2F2F2"/>
                </a:solidFill>
                <a:latin typeface="Didact Gothic" panose="00000500000000000000" pitchFamily="2" charset="0"/>
              </a:rPr>
              <a:t>Mapping</a:t>
            </a:r>
            <a:endParaRPr lang="en-US" sz="7200" dirty="0">
              <a:solidFill>
                <a:srgbClr val="F2F2F2"/>
              </a:solidFill>
              <a:latin typeface="Didact Gothic" panose="00000500000000000000" pitchFamily="2" charset="0"/>
            </a:endParaRPr>
          </a:p>
        </p:txBody>
      </p:sp>
      <p:pic>
        <p:nvPicPr>
          <p:cNvPr id="9" name="Picture 8" descr="A computer screen shot of a computer flow chart&#10;&#10;Description automatically generated">
            <a:extLst>
              <a:ext uri="{FF2B5EF4-FFF2-40B4-BE49-F238E27FC236}">
                <a16:creationId xmlns:a16="http://schemas.microsoft.com/office/drawing/2014/main" id="{E9A0D142-32E3-31C2-0DFA-5BEA003D6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1" y="2705100"/>
            <a:ext cx="17535286" cy="7162799"/>
          </a:xfrm>
          <a:prstGeom prst="rect">
            <a:avLst/>
          </a:prstGeom>
        </p:spPr>
      </p:pic>
    </p:spTree>
    <p:extLst>
      <p:ext uri="{BB962C8B-B14F-4D97-AF65-F5344CB8AC3E}">
        <p14:creationId xmlns:p14="http://schemas.microsoft.com/office/powerpoint/2010/main" val="228378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82485" y="0"/>
            <a:ext cx="10287000" cy="10287000"/>
          </a:xfrm>
          <a:prstGeom prst="rect">
            <a:avLst/>
          </a:prstGeom>
        </p:spPr>
      </p:pic>
      <p:sp>
        <p:nvSpPr>
          <p:cNvPr id="3" name="AutoShape 3"/>
          <p:cNvSpPr/>
          <p:nvPr/>
        </p:nvSpPr>
        <p:spPr>
          <a:xfrm rot="-5401989">
            <a:off x="2381210" y="5295900"/>
            <a:ext cx="8229601" cy="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10" name="TextBox 10"/>
          <p:cNvSpPr txBox="1"/>
          <p:nvPr/>
        </p:nvSpPr>
        <p:spPr>
          <a:xfrm>
            <a:off x="228600" y="4762500"/>
            <a:ext cx="8119493" cy="1859483"/>
          </a:xfrm>
          <a:prstGeom prst="rect">
            <a:avLst/>
          </a:prstGeom>
        </p:spPr>
        <p:txBody>
          <a:bodyPr wrap="square" lIns="0" tIns="0" rIns="0" bIns="0" rtlCol="0" anchor="t">
            <a:spAutoFit/>
          </a:bodyPr>
          <a:lstStyle/>
          <a:p>
            <a:r>
              <a:rPr lang="en-US" sz="6000" dirty="0">
                <a:solidFill>
                  <a:srgbClr val="F2E9E1"/>
                </a:solidFill>
                <a:latin typeface="Didact Gothic" panose="00000500000000000000" pitchFamily="2" charset="0"/>
              </a:rPr>
              <a:t>Stored procedures</a:t>
            </a:r>
          </a:p>
          <a:p>
            <a:pPr algn="ctr">
              <a:lnSpc>
                <a:spcPts val="7320"/>
              </a:lnSpc>
            </a:pPr>
            <a:endParaRPr lang="en-US" sz="6655" dirty="0">
              <a:solidFill>
                <a:srgbClr val="F2E9E1"/>
              </a:solidFill>
              <a:latin typeface="Didact Gothic"/>
            </a:endParaRPr>
          </a:p>
        </p:txBody>
      </p:sp>
      <p:sp>
        <p:nvSpPr>
          <p:cNvPr id="11" name="TextBox 11"/>
          <p:cNvSpPr txBox="1"/>
          <p:nvPr/>
        </p:nvSpPr>
        <p:spPr>
          <a:xfrm>
            <a:off x="6585406" y="9628713"/>
            <a:ext cx="4430930" cy="306636"/>
          </a:xfrm>
          <a:prstGeom prst="rect">
            <a:avLst/>
          </a:prstGeom>
        </p:spPr>
        <p:txBody>
          <a:bodyPr lIns="0" tIns="0" rIns="0" bIns="0" rtlCol="0" anchor="t">
            <a:spAutoFit/>
          </a:bodyPr>
          <a:lstStyle/>
          <a:p>
            <a:pPr algn="ctr">
              <a:lnSpc>
                <a:spcPts val="2520"/>
              </a:lnSpc>
            </a:pPr>
            <a:r>
              <a:rPr lang="en-US" sz="1800" u="sng">
                <a:solidFill>
                  <a:srgbClr val="F2E9E1"/>
                </a:solidFill>
                <a:latin typeface="Didact Gothic"/>
              </a:rPr>
              <a:t>Back to OutLine Page</a:t>
            </a:r>
          </a:p>
        </p:txBody>
      </p:sp>
      <p:sp>
        <p:nvSpPr>
          <p:cNvPr id="4" name="TextBox 3">
            <a:extLst>
              <a:ext uri="{FF2B5EF4-FFF2-40B4-BE49-F238E27FC236}">
                <a16:creationId xmlns:a16="http://schemas.microsoft.com/office/drawing/2014/main" id="{CF1E811B-6DAE-9CF6-3CE3-76F986EA051F}"/>
              </a:ext>
            </a:extLst>
          </p:cNvPr>
          <p:cNvSpPr txBox="1"/>
          <p:nvPr/>
        </p:nvSpPr>
        <p:spPr>
          <a:xfrm>
            <a:off x="7227136" y="2110412"/>
            <a:ext cx="9124948" cy="7171194"/>
          </a:xfrm>
          <a:prstGeom prst="rect">
            <a:avLst/>
          </a:prstGeom>
          <a:noFill/>
        </p:spPr>
        <p:txBody>
          <a:bodyPr wrap="square" rtlCol="0">
            <a:spAutoFit/>
          </a:bodyPr>
          <a:lstStyle/>
          <a:p>
            <a:r>
              <a:rPr lang="en-US" sz="2800" b="1" dirty="0">
                <a:solidFill>
                  <a:schemeClr val="accent2">
                    <a:lumMod val="40000"/>
                    <a:lumOff val="60000"/>
                  </a:schemeClr>
                </a:solidFill>
                <a:latin typeface="Didact Gothic" panose="00000500000000000000" pitchFamily="2" charset="0"/>
              </a:rPr>
              <a:t>Tables:</a:t>
            </a:r>
          </a:p>
          <a:p>
            <a:r>
              <a:rPr lang="en-US" sz="2800" dirty="0">
                <a:solidFill>
                  <a:srgbClr val="F2E9E1"/>
                </a:solidFill>
                <a:latin typeface="Didact Gothic" panose="00000500000000000000" pitchFamily="2" charset="0"/>
              </a:rPr>
              <a:t>  Select ,Insert update and delete for all  tables</a:t>
            </a:r>
          </a:p>
          <a:p>
            <a:endParaRPr lang="en-US" sz="2800" dirty="0">
              <a:solidFill>
                <a:srgbClr val="F2E9E1"/>
              </a:solidFill>
              <a:latin typeface="Didact Gothic" panose="00000500000000000000" pitchFamily="2" charset="0"/>
            </a:endParaRPr>
          </a:p>
          <a:p>
            <a:r>
              <a:rPr lang="en-US" sz="2800" dirty="0">
                <a:solidFill>
                  <a:srgbClr val="F2E9E1"/>
                </a:solidFill>
                <a:latin typeface="Didact Gothic" panose="00000500000000000000" pitchFamily="2" charset="0"/>
              </a:rPr>
              <a:t> </a:t>
            </a:r>
            <a:r>
              <a:rPr lang="en-US" sz="2800" b="1" dirty="0">
                <a:solidFill>
                  <a:schemeClr val="accent2">
                    <a:lumMod val="40000"/>
                    <a:lumOff val="60000"/>
                  </a:schemeClr>
                </a:solidFill>
                <a:latin typeface="Didact Gothic" panose="00000500000000000000" pitchFamily="2" charset="0"/>
              </a:rPr>
              <a:t>Exam generation:</a:t>
            </a:r>
          </a:p>
          <a:p>
            <a:r>
              <a:rPr lang="en-US" sz="2800" dirty="0">
                <a:solidFill>
                  <a:srgbClr val="F2E9E1"/>
                </a:solidFill>
                <a:latin typeface="Didact Gothic" panose="00000500000000000000" pitchFamily="2" charset="0"/>
              </a:rPr>
              <a:t>   _RANDOMEXAMGENERATOR</a:t>
            </a:r>
          </a:p>
          <a:p>
            <a:endParaRPr lang="en-US" sz="2800" dirty="0">
              <a:solidFill>
                <a:srgbClr val="F2E9E1"/>
              </a:solidFill>
              <a:latin typeface="Didact Gothic" panose="00000500000000000000" pitchFamily="2" charset="0"/>
            </a:endParaRPr>
          </a:p>
          <a:p>
            <a:r>
              <a:rPr lang="en-US" sz="2800" b="1" dirty="0">
                <a:solidFill>
                  <a:srgbClr val="F2E9E1"/>
                </a:solidFill>
                <a:latin typeface="Didact Gothic" panose="00000500000000000000" pitchFamily="2" charset="0"/>
              </a:rPr>
              <a:t> </a:t>
            </a:r>
            <a:r>
              <a:rPr lang="en-US" sz="2800" b="1" dirty="0">
                <a:solidFill>
                  <a:schemeClr val="accent2">
                    <a:lumMod val="40000"/>
                    <a:lumOff val="60000"/>
                  </a:schemeClr>
                </a:solidFill>
                <a:latin typeface="Didact Gothic" panose="00000500000000000000" pitchFamily="2" charset="0"/>
              </a:rPr>
              <a:t>Exam Answers:</a:t>
            </a:r>
          </a:p>
          <a:p>
            <a:r>
              <a:rPr lang="en-US" sz="2800" dirty="0">
                <a:solidFill>
                  <a:srgbClr val="F2E9E1"/>
                </a:solidFill>
                <a:latin typeface="Didact Gothic" panose="00000500000000000000" pitchFamily="2" charset="0"/>
              </a:rPr>
              <a:t>    _EXAMANSWERS</a:t>
            </a:r>
          </a:p>
          <a:p>
            <a:endParaRPr lang="en-US" sz="2800" dirty="0">
              <a:solidFill>
                <a:srgbClr val="F2E9E1"/>
              </a:solidFill>
              <a:latin typeface="Didact Gothic" panose="00000500000000000000" pitchFamily="2" charset="0"/>
            </a:endParaRPr>
          </a:p>
          <a:p>
            <a:r>
              <a:rPr lang="en-US" sz="2800" dirty="0">
                <a:solidFill>
                  <a:schemeClr val="accent2">
                    <a:lumMod val="40000"/>
                    <a:lumOff val="60000"/>
                  </a:schemeClr>
                </a:solidFill>
                <a:latin typeface="Didact Gothic" panose="00000500000000000000" pitchFamily="2" charset="0"/>
              </a:rPr>
              <a:t> </a:t>
            </a:r>
            <a:r>
              <a:rPr lang="en-US" sz="2800" b="1" dirty="0">
                <a:solidFill>
                  <a:schemeClr val="accent2">
                    <a:lumMod val="40000"/>
                    <a:lumOff val="60000"/>
                  </a:schemeClr>
                </a:solidFill>
                <a:latin typeface="Didact Gothic" panose="00000500000000000000" pitchFamily="2" charset="0"/>
              </a:rPr>
              <a:t>Exam Correction:</a:t>
            </a:r>
          </a:p>
          <a:p>
            <a:r>
              <a:rPr lang="en-US" sz="2800" dirty="0">
                <a:solidFill>
                  <a:srgbClr val="F2E9E1"/>
                </a:solidFill>
                <a:latin typeface="Didact Gothic" panose="00000500000000000000" pitchFamily="2" charset="0"/>
              </a:rPr>
              <a:t>    _CORRELATION_EXAM</a:t>
            </a:r>
          </a:p>
          <a:p>
            <a:endParaRPr lang="en-US" sz="2800" dirty="0">
              <a:solidFill>
                <a:srgbClr val="F2E9E1"/>
              </a:solidFill>
              <a:latin typeface="Didact Gothic" panose="00000500000000000000" pitchFamily="2" charset="0"/>
            </a:endParaRPr>
          </a:p>
          <a:p>
            <a:r>
              <a:rPr lang="en-US" sz="2800" b="1" dirty="0">
                <a:solidFill>
                  <a:schemeClr val="accent2">
                    <a:lumMod val="40000"/>
                    <a:lumOff val="60000"/>
                  </a:schemeClr>
                </a:solidFill>
                <a:latin typeface="Didact Gothic" panose="00000500000000000000" pitchFamily="2" charset="0"/>
              </a:rPr>
              <a:t>Stord for SSRS Reports</a:t>
            </a:r>
          </a:p>
          <a:p>
            <a:r>
              <a:rPr lang="en-US" sz="2400" dirty="0">
                <a:solidFill>
                  <a:srgbClr val="F2E9E1"/>
                </a:solidFill>
                <a:latin typeface="Didact Gothic" panose="00000500000000000000" pitchFamily="2" charset="0"/>
              </a:rPr>
              <a:t>     </a:t>
            </a:r>
          </a:p>
          <a:p>
            <a:r>
              <a:rPr lang="en-US" sz="2400" dirty="0">
                <a:solidFill>
                  <a:srgbClr val="F2E9E1"/>
                </a:solidFill>
                <a:latin typeface="Didact Gothic" panose="00000500000000000000" pitchFamily="2" charset="0"/>
              </a:rPr>
              <a:t>   </a:t>
            </a:r>
          </a:p>
          <a:p>
            <a:endParaRPr lang="en-US" sz="2400" dirty="0">
              <a:solidFill>
                <a:srgbClr val="F2E9E1"/>
              </a:solidFill>
              <a:latin typeface="Didact Gothic" panose="00000500000000000000" pitchFamily="2" charset="0"/>
            </a:endParaRPr>
          </a:p>
          <a:p>
            <a:endParaRPr lang="en-US" sz="2400" dirty="0">
              <a:solidFill>
                <a:srgbClr val="F2E9E1"/>
              </a:solidFill>
              <a:latin typeface="Didact Gothic"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F4E63"/>
        </a:solidFill>
        <a:effectLst/>
      </p:bgPr>
    </p:bg>
    <p:spTree>
      <p:nvGrpSpPr>
        <p:cNvPr id="1" name="">
          <a:extLst>
            <a:ext uri="{FF2B5EF4-FFF2-40B4-BE49-F238E27FC236}">
              <a16:creationId xmlns:a16="http://schemas.microsoft.com/office/drawing/2014/main" id="{197BE394-BD08-C18B-726B-4974AF942AF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FC741C7A-D2DB-1B0F-21EC-3FAE5B1C8C87}"/>
              </a:ext>
            </a:extLst>
          </p:cNvPr>
          <p:cNvPicPr>
            <a:picLocks noChangeAspect="1"/>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71600" y="152399"/>
            <a:ext cx="10287000" cy="10287000"/>
          </a:xfrm>
          <a:prstGeom prst="rect">
            <a:avLst/>
          </a:prstGeom>
        </p:spPr>
      </p:pic>
      <p:sp>
        <p:nvSpPr>
          <p:cNvPr id="3" name="AutoShape 3">
            <a:extLst>
              <a:ext uri="{FF2B5EF4-FFF2-40B4-BE49-F238E27FC236}">
                <a16:creationId xmlns:a16="http://schemas.microsoft.com/office/drawing/2014/main" id="{3A9F97C7-40BC-BCD4-AE19-21C4A128A049}"/>
              </a:ext>
            </a:extLst>
          </p:cNvPr>
          <p:cNvSpPr/>
          <p:nvPr/>
        </p:nvSpPr>
        <p:spPr>
          <a:xfrm rot="-5401989">
            <a:off x="2381210" y="5295900"/>
            <a:ext cx="8229601" cy="0"/>
          </a:xfrm>
          <a:prstGeom prst="line">
            <a:avLst/>
          </a:prstGeom>
          <a:ln w="9525" cap="flat">
            <a:solidFill>
              <a:schemeClr val="accent2">
                <a:lumMod val="60000"/>
                <a:lumOff val="40000"/>
              </a:schemeClr>
            </a:solidFill>
            <a:prstDash val="solid"/>
            <a:headEnd type="none" w="sm" len="sm"/>
            <a:tailEnd type="none" w="sm" len="sm"/>
          </a:ln>
        </p:spPr>
        <p:txBody>
          <a:bodyPr/>
          <a:lstStyle/>
          <a:p>
            <a:endParaRPr lang="en-US"/>
          </a:p>
        </p:txBody>
      </p:sp>
      <p:sp>
        <p:nvSpPr>
          <p:cNvPr id="10" name="TextBox 10">
            <a:extLst>
              <a:ext uri="{FF2B5EF4-FFF2-40B4-BE49-F238E27FC236}">
                <a16:creationId xmlns:a16="http://schemas.microsoft.com/office/drawing/2014/main" id="{CCC4CE71-F9BF-2036-5E3E-5A96A48F8FFA}"/>
              </a:ext>
            </a:extLst>
          </p:cNvPr>
          <p:cNvSpPr txBox="1"/>
          <p:nvPr/>
        </p:nvSpPr>
        <p:spPr>
          <a:xfrm>
            <a:off x="152400" y="4589502"/>
            <a:ext cx="8119493" cy="1061829"/>
          </a:xfrm>
          <a:prstGeom prst="rect">
            <a:avLst/>
          </a:prstGeom>
        </p:spPr>
        <p:txBody>
          <a:bodyPr wrap="square" lIns="0" tIns="0" rIns="0" bIns="0" rtlCol="0" anchor="t">
            <a:spAutoFit/>
          </a:bodyPr>
          <a:lstStyle/>
          <a:p>
            <a:r>
              <a:rPr lang="en-US" sz="6700" dirty="0">
                <a:solidFill>
                  <a:srgbClr val="F2E9E1"/>
                </a:solidFill>
                <a:latin typeface="Didact Gothic" panose="00000500000000000000" pitchFamily="2" charset="0"/>
              </a:rPr>
              <a:t>Exam generation</a:t>
            </a:r>
          </a:p>
        </p:txBody>
      </p:sp>
      <p:sp>
        <p:nvSpPr>
          <p:cNvPr id="11" name="TextBox 11">
            <a:extLst>
              <a:ext uri="{FF2B5EF4-FFF2-40B4-BE49-F238E27FC236}">
                <a16:creationId xmlns:a16="http://schemas.microsoft.com/office/drawing/2014/main" id="{E304FEE3-738C-FAA2-2520-D0CAF4653C2A}"/>
              </a:ext>
            </a:extLst>
          </p:cNvPr>
          <p:cNvSpPr txBox="1"/>
          <p:nvPr/>
        </p:nvSpPr>
        <p:spPr>
          <a:xfrm>
            <a:off x="6585406" y="9628713"/>
            <a:ext cx="4430930" cy="306636"/>
          </a:xfrm>
          <a:prstGeom prst="rect">
            <a:avLst/>
          </a:prstGeom>
        </p:spPr>
        <p:txBody>
          <a:bodyPr lIns="0" tIns="0" rIns="0" bIns="0" rtlCol="0" anchor="t">
            <a:spAutoFit/>
          </a:bodyPr>
          <a:lstStyle/>
          <a:p>
            <a:pPr algn="ctr">
              <a:lnSpc>
                <a:spcPts val="2520"/>
              </a:lnSpc>
            </a:pPr>
            <a:r>
              <a:rPr lang="en-US" sz="1800" u="sng">
                <a:solidFill>
                  <a:srgbClr val="F2E9E1"/>
                </a:solidFill>
                <a:latin typeface="Didact Gothic"/>
              </a:rPr>
              <a:t>Back to OutLine Page</a:t>
            </a:r>
          </a:p>
        </p:txBody>
      </p:sp>
      <p:pic>
        <p:nvPicPr>
          <p:cNvPr id="8" name="Picture 7" descr="A screenshot of a computer&#10;&#10;Description automatically generated">
            <a:extLst>
              <a:ext uri="{FF2B5EF4-FFF2-40B4-BE49-F238E27FC236}">
                <a16:creationId xmlns:a16="http://schemas.microsoft.com/office/drawing/2014/main" id="{F8A9DC98-42A1-CF83-1089-3F13EFFF6204}"/>
              </a:ext>
            </a:extLst>
          </p:cNvPr>
          <p:cNvPicPr>
            <a:picLocks noChangeAspect="1"/>
          </p:cNvPicPr>
          <p:nvPr/>
        </p:nvPicPr>
        <p:blipFill rotWithShape="1">
          <a:blip r:embed="rId4">
            <a:extLst>
              <a:ext uri="{28A0092B-C50C-407E-A947-70E740481C1C}">
                <a14:useLocalDpi xmlns:a14="http://schemas.microsoft.com/office/drawing/2010/main" val="0"/>
              </a:ext>
            </a:extLst>
          </a:blip>
          <a:srcRect l="585" t="-315" r="49635" b="3125"/>
          <a:stretch/>
        </p:blipFill>
        <p:spPr>
          <a:xfrm>
            <a:off x="8627529" y="152399"/>
            <a:ext cx="8458200" cy="9284411"/>
          </a:xfrm>
          <a:prstGeom prst="rect">
            <a:avLst/>
          </a:prstGeom>
        </p:spPr>
      </p:pic>
    </p:spTree>
    <p:extLst>
      <p:ext uri="{BB962C8B-B14F-4D97-AF65-F5344CB8AC3E}">
        <p14:creationId xmlns:p14="http://schemas.microsoft.com/office/powerpoint/2010/main" val="4114850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1159</TotalTime>
  <Words>565</Words>
  <Application>Microsoft Office PowerPoint</Application>
  <PresentationFormat>Custom</PresentationFormat>
  <Paragraphs>151</Paragraphs>
  <Slides>22</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Didact Gothic</vt:lpstr>
      <vt:lpstr>Calibri</vt:lpstr>
      <vt:lpstr>Aptos</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Grey Teal Modular Abstract Vision Deck Business Presentation</dc:title>
  <cp:lastModifiedBy>hend atwa</cp:lastModifiedBy>
  <cp:revision>12</cp:revision>
  <dcterms:created xsi:type="dcterms:W3CDTF">2006-08-16T00:00:00Z</dcterms:created>
  <dcterms:modified xsi:type="dcterms:W3CDTF">2024-02-27T08:19:35Z</dcterms:modified>
  <dc:identifier>DAFEK0Ew768</dc:identifier>
</cp:coreProperties>
</file>